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asm.org/doi/10.1128/mbio.00012-24"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Carsten and this is my buddy alan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db40dd37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db40dd3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db40dd37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db40dd3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db40dd37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db40dd37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figure, we created a stacked bar chart of different bacterial classes to visually look at changes in relative abundance in different age cohorts. From the Sardinian dataset, there are 19 centenarians, 21 elderly, and 17 young individuals. </a:t>
            </a:r>
            <a:r>
              <a:rPr lang="en">
                <a:solidFill>
                  <a:schemeClr val="dk1"/>
                </a:solidFill>
              </a:rPr>
              <a:t>Based on the relative abundance. The classes that compose over 70%  of the gut microbiome within the sardinian populations are Bacteroidia and Clostridia. This is consistent with the phylum level abundance because these two classes are within the firmuctes and bacteroidetes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adb40dd37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adb40dd37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figure, we created a stacked bar chart of different bacterial classes to visually look at changes in relative abundance in different age cohorts. From the Sardinian dataset, there are 19 centenarians, 21 elderly, and 17 young individuals. </a:t>
            </a:r>
            <a:r>
              <a:rPr lang="en">
                <a:solidFill>
                  <a:schemeClr val="dk1"/>
                </a:solidFill>
              </a:rPr>
              <a:t>Based on the relative abundance. The classes that compose over 70%  of the gut microbiome within the sardinian populations are Bacteroidia and Clostridia. This is consistent with the phylum level abundance because these two classes are within the firmuctes and bacteroidetes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ad540c0f0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ad540c0f0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figure, we created a stacked bar chart of different bacterial classes to visually look at changes in relative abundance in different age cohorts. From the Sardinian dataset, there are 19 centenarians, 21 elderly, and 17 young </a:t>
            </a:r>
            <a:r>
              <a:rPr lang="en"/>
              <a:t>individuals</a:t>
            </a:r>
            <a:r>
              <a:rPr lang="en"/>
              <a:t>. </a:t>
            </a:r>
            <a:r>
              <a:rPr lang="en">
                <a:solidFill>
                  <a:schemeClr val="dk1"/>
                </a:solidFill>
              </a:rPr>
              <a:t>Based on the relative abundance. The classes that compose over 70%  of the gut microbiome within the sardinian populations are Bacteroidia and Clostridia. This is consistent with the phylum level abundance because these two classes are within the firmuctes and bacteroidetes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db40dd37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db40dd37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adb40dd37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db40dd37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would expect from phylum level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adb40dd37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db40dd37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Decreased population with age is consistent with older populations susceptibility for illness.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https://journals.asm.org/doi/10.1128/mbio.00012-24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https://pmc.ncbi.nlm.nih.gov/articles/PMC6082366/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adb40dd379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adb40dd379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Thank you, Buddy. We were not </a:t>
            </a:r>
            <a:r>
              <a:rPr lang="en">
                <a:solidFill>
                  <a:schemeClr val="dk1"/>
                </a:solidFill>
              </a:rPr>
              <a:t>satisfied</a:t>
            </a:r>
            <a:r>
              <a:rPr lang="en">
                <a:solidFill>
                  <a:schemeClr val="dk1"/>
                </a:solidFill>
              </a:rPr>
              <a:t> with how the bar chart were showing differential abundance so we used a </a:t>
            </a:r>
            <a:r>
              <a:rPr lang="en">
                <a:solidFill>
                  <a:schemeClr val="dk1"/>
                </a:solidFill>
              </a:rPr>
              <a:t>volcano</a:t>
            </a:r>
            <a:r>
              <a:rPr lang="en">
                <a:solidFill>
                  <a:schemeClr val="dk1"/>
                </a:solidFill>
              </a:rPr>
              <a:t> plot because it was hard to tell trends. However, with the volcano plot, it still did not give the complete story across our different cohorts from young to elderly to centenarians; therefore, we opted for a line graph.</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ad540c0f0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ad540c0f0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we visualized the top 10 most variable classes along with Bacterodia and Closteria. Because, again, it is hard to determine how other species are changing because they are not abundant in our previous figure, we represented data in a linear function to better visualize significant changes in species that are not </a:t>
            </a:r>
            <a:r>
              <a:rPr lang="en">
                <a:solidFill>
                  <a:schemeClr val="dk1"/>
                </a:solidFill>
              </a:rPr>
              <a:t>abundant</a:t>
            </a:r>
            <a:r>
              <a:rPr lang="en">
                <a:solidFill>
                  <a:schemeClr val="dk1"/>
                </a:solidFill>
              </a:rPr>
              <a:t>. Most of these species have beneficial functions within the microbiome. For example, when Bacillus subtilis (a species of Bacillus) is administered as a live supplement, studies have found it enhances vitamin B metabolism, particularly B2 and B6, promotes overall host metabolic homeostasis, and also influences amino acid and purine metabolism.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Methanobacteria which is actually an archaea is another resident we found interesting because they play a role in consuming hydrogen and other </a:t>
            </a:r>
            <a:r>
              <a:rPr lang="en">
                <a:solidFill>
                  <a:schemeClr val="dk1"/>
                </a:solidFill>
              </a:rPr>
              <a:t>fermentation</a:t>
            </a:r>
            <a:r>
              <a:rPr lang="en">
                <a:solidFill>
                  <a:schemeClr val="dk1"/>
                </a:solidFill>
              </a:rPr>
              <a:t> by products produced by bacteria and stabilize the gut community.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So overall most of these species that increase are beneficial residents.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f1264c74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f1264c74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we get older, virtually every biological system in the body undergoes some degree of change. many make us more vulnerable to disease or chronic inflammation.</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db40dd37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db40dd37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solidFill>
                  <a:schemeClr val="dk1"/>
                </a:solidFill>
              </a:rPr>
              <a:t>So the class Bacilli includes several important genera you’ve probably heard of, like Bacillus, Lactobacillus, Streptococcus, and Enterococcus. When </a:t>
            </a:r>
            <a:r>
              <a:rPr i="1" lang="en">
                <a:solidFill>
                  <a:schemeClr val="dk1"/>
                </a:solidFill>
              </a:rPr>
              <a:t>Bacillus subtilis</a:t>
            </a:r>
            <a:r>
              <a:rPr lang="en">
                <a:solidFill>
                  <a:schemeClr val="dk1"/>
                </a:solidFill>
              </a:rPr>
              <a:t> is administered as a live supplement, it’s been shown to act as a true probiotic. In experimental studies, it enhances vitamin B metabolism, particularly B2 and B6, promotes overall host metabolic homeostasis, and also influences amino acid and purine metabolism.</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https://www.sciencedirect.com/science/article/pii/S1532045623001679#bb0090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db40dd379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adb40dd379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https://www.sciencedirect.com/science/article/pii/S1532045623001679#bb0090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db40dd37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db40dd37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Another interesting microbial resident we found is Methanobacteria.</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db40dd379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db40dd379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Methanobacteria are actually </a:t>
            </a:r>
            <a:r>
              <a:rPr b="1" lang="en">
                <a:solidFill>
                  <a:schemeClr val="dk1"/>
                </a:solidFill>
              </a:rPr>
              <a:t>archaea, not bacteria</a:t>
            </a:r>
            <a:r>
              <a:rPr lang="en">
                <a:solidFill>
                  <a:schemeClr val="dk1"/>
                </a:solidFill>
              </a:rPr>
              <a:t>, and they’re called ‘bacteria’ purely for historical reasons since they were named before Archaea were recognized as a separate domain of life. They’re still relatively understudied in the human gut, but functionally they play an important role by consuming hydrogen and other fermentation by-products produced by gut bacteria. By acting as a hydrogen sink, they support microbial cross-feeding and help stabilize the gut community.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https://www.nature.com/articles/s41598-018-33018-5</a:t>
            </a:r>
            <a:endParaRPr/>
          </a:p>
          <a:p>
            <a:pPr indent="0" lvl="0" marL="0" rtl="0" algn="l">
              <a:spcBef>
                <a:spcPts val="0"/>
              </a:spcBef>
              <a:spcAft>
                <a:spcPts val="0"/>
              </a:spcAft>
              <a:buNone/>
            </a:pPr>
            <a:r>
              <a:rPr lang="en"/>
              <a:t>https://www.cell.com/heliyon/fulltext/S2405-8440%2824%2912773-9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db40dd379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db40dd379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There’s also emerging evidence that their presence is associated with </a:t>
            </a:r>
            <a:r>
              <a:rPr b="1" lang="en">
                <a:solidFill>
                  <a:schemeClr val="dk1"/>
                </a:solidFill>
              </a:rPr>
              <a:t>lower TMAO levels (trimethylamine N-oxide)</a:t>
            </a:r>
            <a:r>
              <a:rPr lang="en">
                <a:solidFill>
                  <a:schemeClr val="dk1"/>
                </a:solidFill>
              </a:rPr>
              <a:t>. Elevated levels is associated with cardiovascular disease, although this is still an active area of research.</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asked a question: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study Gut Colonization with Methanogenic Archaea Lowers Plasma TMAO Concentrations transplanted methanogenic archaea — including M. smithii — into the gut of mice that were fed a diet high in TMA/TMAO precursors.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colonization by the archaea was successful and stable over time, the mice had significantly lower plasma TMAO concentrations compared to control mice.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reduction in TMAO appeared to scale with the abundance of the archaea: higher gut engraftment correlated with larger decreases in TMAO.</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https://www.nature.com/articles/s41598-018-33018-5</a:t>
            </a:r>
            <a:endParaRPr/>
          </a:p>
          <a:p>
            <a:pPr indent="0" lvl="0" marL="0" rtl="0" algn="l">
              <a:spcBef>
                <a:spcPts val="0"/>
              </a:spcBef>
              <a:spcAft>
                <a:spcPts val="0"/>
              </a:spcAft>
              <a:buNone/>
            </a:pPr>
            <a:r>
              <a:rPr lang="en"/>
              <a:t>https://www.cell.com/heliyon/fulltext/S2405-8440%2824%2912773-9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d540c0f0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d540c0f0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also looked at species diversity.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t>
            </a:r>
            <a:r>
              <a:rPr lang="en">
                <a:solidFill>
                  <a:schemeClr val="dk1"/>
                </a:solidFill>
              </a:rPr>
              <a:t>first</a:t>
            </a:r>
            <a:r>
              <a:rPr lang="en">
                <a:solidFill>
                  <a:schemeClr val="dk1"/>
                </a:solidFill>
              </a:rPr>
              <a:t> metric you see on the left is species richness, which is just the number of different bacteria present. You can see it goes up a bit in centenarians, meaning they actually carry more types of microbes compared to younger individuals.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second metric we looked at is Shannon index which also increases much more. Shannon index explains how many species there are and how evenly distributed they are. Since we know the species richness stays relatively stable and mildly increase, the shannon index increase is </a:t>
            </a:r>
            <a:r>
              <a:rPr lang="en">
                <a:solidFill>
                  <a:schemeClr val="dk1"/>
                </a:solidFill>
              </a:rPr>
              <a:t>primarily</a:t>
            </a:r>
            <a:r>
              <a:rPr lang="en">
                <a:solidFill>
                  <a:schemeClr val="dk1"/>
                </a:solidFill>
              </a:rPr>
              <a:t> driven by </a:t>
            </a:r>
            <a:r>
              <a:rPr lang="en">
                <a:solidFill>
                  <a:schemeClr val="dk1"/>
                </a:solidFill>
              </a:rPr>
              <a:t>bacterial</a:t>
            </a:r>
            <a:r>
              <a:rPr lang="en">
                <a:solidFill>
                  <a:schemeClr val="dk1"/>
                </a:solidFill>
              </a:rPr>
              <a:t> evenness.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this tell us that the centenarian gut is a little richer and more balanced, these seem to be the hallmarks of a healthy microbial gut as composition changes over time.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adb40dd37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adb40dd37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db40dd37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db40dd37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ad6fdefa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ad6fdefa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f1264c74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f1264c74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db40dd3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db40dd3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understanding the drivers of healthy aging is a challenge, and also why factors—like the gut microbiome—are interesting to study. They represent systems that can shift with age, but that may also be modifiable.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db40dd37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db40dd37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human body hosts vast populations of microorganisms, which are commonly known as microbiota, which are distributed between tissues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microbial ecosystems, are enriched for species that either complement the biological function of the tissue they reside </a:t>
            </a:r>
            <a:endParaRPr/>
          </a:p>
          <a:p>
            <a:pPr indent="0" lvl="0" marL="0" rtl="0" algn="l">
              <a:spcBef>
                <a:spcPts val="0"/>
              </a:spcBef>
              <a:spcAft>
                <a:spcPts val="0"/>
              </a:spcAft>
              <a:buNone/>
            </a:pPr>
            <a:r>
              <a:rPr lang="en">
                <a:solidFill>
                  <a:schemeClr val="dk1"/>
                </a:solidFill>
              </a:rPr>
              <a:t>Within the digestive tract, the gut microbiome is dominated by two major bacterial phyla—</a:t>
            </a:r>
            <a:r>
              <a:rPr b="1" lang="en">
                <a:solidFill>
                  <a:schemeClr val="dk1"/>
                </a:solidFill>
              </a:rPr>
              <a:t>Firmicutes</a:t>
            </a:r>
            <a:r>
              <a:rPr lang="en">
                <a:solidFill>
                  <a:schemeClr val="dk1"/>
                </a:solidFill>
              </a:rPr>
              <a:t> and </a:t>
            </a:r>
            <a:r>
              <a:rPr b="1" lang="en">
                <a:solidFill>
                  <a:schemeClr val="dk1"/>
                </a:solidFill>
              </a:rPr>
              <a:t>Bacteroidetes</a:t>
            </a:r>
            <a:r>
              <a:rPr lang="en">
                <a:solidFill>
                  <a:schemeClr val="dk1"/>
                </a:solidFill>
              </a:rPr>
              <a:t>—which together make up more than 90% of the community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d4ef5bd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d4ef5bde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rely on the gut microbiota </a:t>
            </a:r>
            <a:r>
              <a:rPr b="1" lang="en"/>
              <a:t>to produce or process</a:t>
            </a:r>
            <a:r>
              <a:rPr lang="en"/>
              <a:t> key metabolites- such as long-chain fatty acids and certain vitamins- that we cannot synthesize ourselves. Products </a:t>
            </a:r>
            <a:r>
              <a:rPr lang="en"/>
              <a:t>which are integral</a:t>
            </a:r>
            <a:r>
              <a:rPr lang="en"/>
              <a:t> for metabolic balance, immune regulation, and maintaining tissue homeostasis. As we age, shifts in microbiota composition can alter the availability of these metabolites, contributing to the physiological changes associated with aging.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d540c0f0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d540c0f0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“Eubiosis refers to a balanced, functional microbiome—microbial diversity is </a:t>
            </a:r>
            <a:r>
              <a:rPr lang="en">
                <a:solidFill>
                  <a:schemeClr val="dk1"/>
                </a:solidFill>
              </a:rPr>
              <a:t>high and</a:t>
            </a:r>
            <a:r>
              <a:rPr lang="en">
                <a:solidFill>
                  <a:schemeClr val="dk1"/>
                </a:solidFill>
              </a:rPr>
              <a:t> the community supports biological functions</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dysbiosis</a:t>
            </a:r>
            <a:r>
              <a:rPr lang="en">
                <a:solidFill>
                  <a:schemeClr val="dk1"/>
                </a:solidFill>
              </a:rPr>
              <a:t>, which is an imbalance in microbial composition becomes more common with age. shifts in species abundance, loss of </a:t>
            </a:r>
            <a:r>
              <a:rPr lang="en">
                <a:solidFill>
                  <a:schemeClr val="dk1"/>
                </a:solidFill>
              </a:rPr>
              <a:t>diversity diet and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disrupted ratios—such as between Firmicutes and Bacteroidetes—which can impair the production of key metabolites and contribute to age-associated physiological decline.”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d540c0f0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d540c0f0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Centenarians, serve as a natural model of healthy aging. Despite advanced age, many maintain microbial communities with features associated with resilience, metabolic stability, and anti-inflammatory activity. By examining the </a:t>
            </a:r>
            <a:r>
              <a:rPr lang="en"/>
              <a:t>taxonomic</a:t>
            </a:r>
            <a:r>
              <a:rPr lang="en"/>
              <a:t> signatures enriched in this population, we can correlate compositions that may support longevity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Correlations can then be drawn to modifiable factors such as diet or lifestyle applicable to broader </a:t>
            </a:r>
            <a:r>
              <a:rPr lang="en"/>
              <a:t>populations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db40dd3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adb40dd3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extracted microbial DNA to profile their gut microbiota. Using 16S rRNA sequencing, the study determined the taxonomic composition and functional potential of the microbiomes across age groups.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adb40dd3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adb40dd3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fecal samples from individuals in three age cohorts Young(</a:t>
            </a:r>
            <a:r>
              <a:rPr b="1" lang="en">
                <a:solidFill>
                  <a:schemeClr val="dk1"/>
                </a:solidFill>
              </a:rPr>
              <a:t>21-33), Elderly (68-88), Centennarian (99-107)</a:t>
            </a:r>
            <a:r>
              <a:rPr lang="en">
                <a:solidFill>
                  <a:schemeClr val="dk1"/>
                </a:solidFill>
              </a:rPr>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4.0/" TargetMode="External"/><Relationship Id="rId3" Type="http://schemas.openxmlformats.org/officeDocument/2006/relationships/hyperlink" Target="https://creativecommons.org/licenses/by/4.0/"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0" y="490"/>
            <a:ext cx="5153705" cy="5134399"/>
            <a:chOff x="0" y="75"/>
            <a:chExt cx="5153705" cy="5152950"/>
          </a:xfrm>
        </p:grpSpPr>
        <p:sp>
          <p:nvSpPr>
            <p:cNvPr id="11" name="Google Shape;11;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646" y="-75"/>
              <a:ext cx="2299800" cy="23001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652821" y="590035"/>
              <a:ext cx="2300100" cy="2299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rot="5400000">
            <a:off x="7500300" y="5"/>
            <a:ext cx="1643700" cy="1643700"/>
          </a:xfrm>
          <a:prstGeom prst="diagStripe">
            <a:avLst>
              <a:gd fmla="val 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3537150" y="1578375"/>
            <a:ext cx="5017500" cy="1578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4100"/>
              <a:buNone/>
              <a:defRPr sz="41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2997775" y="3033950"/>
            <a:ext cx="5939400" cy="50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434343"/>
              </a:buClr>
              <a:buSzPts val="2800"/>
              <a:buNone/>
              <a:defRPr sz="2800">
                <a:solidFill>
                  <a:srgbClr val="434343"/>
                </a:solidFill>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4100"/>
              <a:buNone/>
              <a:defRPr sz="4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4100"/>
              <a:buNone/>
              <a:defRPr sz="4100"/>
            </a:lvl1pPr>
            <a:lvl2pPr lvl="1" rtl="0">
              <a:spcBef>
                <a:spcPts val="0"/>
              </a:spcBef>
              <a:spcAft>
                <a:spcPts val="0"/>
              </a:spcAft>
              <a:buSzPts val="2900"/>
              <a:buNone/>
              <a:defRPr sz="2900"/>
            </a:lvl2pPr>
            <a:lvl3pPr lvl="2" rtl="0">
              <a:spcBef>
                <a:spcPts val="0"/>
              </a:spcBef>
              <a:spcAft>
                <a:spcPts val="0"/>
              </a:spcAft>
              <a:buSzPts val="2900"/>
              <a:buNone/>
              <a:defRPr sz="2900"/>
            </a:lvl3pPr>
            <a:lvl4pPr lvl="3" rtl="0">
              <a:spcBef>
                <a:spcPts val="0"/>
              </a:spcBef>
              <a:spcAft>
                <a:spcPts val="0"/>
              </a:spcAft>
              <a:buSzPts val="2900"/>
              <a:buNone/>
              <a:defRPr sz="2900"/>
            </a:lvl4pPr>
            <a:lvl5pPr lvl="4" rtl="0">
              <a:spcBef>
                <a:spcPts val="0"/>
              </a:spcBef>
              <a:spcAft>
                <a:spcPts val="0"/>
              </a:spcAft>
              <a:buSzPts val="2900"/>
              <a:buNone/>
              <a:defRPr sz="2900"/>
            </a:lvl5pPr>
            <a:lvl6pPr lvl="5" rtl="0">
              <a:spcBef>
                <a:spcPts val="0"/>
              </a:spcBef>
              <a:spcAft>
                <a:spcPts val="0"/>
              </a:spcAft>
              <a:buSzPts val="2900"/>
              <a:buNone/>
              <a:defRPr sz="2900"/>
            </a:lvl6pPr>
            <a:lvl7pPr lvl="6" rtl="0">
              <a:spcBef>
                <a:spcPts val="0"/>
              </a:spcBef>
              <a:spcAft>
                <a:spcPts val="0"/>
              </a:spcAft>
              <a:buSzPts val="2900"/>
              <a:buNone/>
              <a:defRPr sz="2900"/>
            </a:lvl7pPr>
            <a:lvl8pPr lvl="7" rtl="0">
              <a:spcBef>
                <a:spcPts val="0"/>
              </a:spcBef>
              <a:spcAft>
                <a:spcPts val="0"/>
              </a:spcAft>
              <a:buSzPts val="2900"/>
              <a:buNone/>
              <a:defRPr sz="2900"/>
            </a:lvl8pPr>
            <a:lvl9pPr lvl="8" rtl="0">
              <a:spcBef>
                <a:spcPts val="0"/>
              </a:spcBef>
              <a:spcAft>
                <a:spcPts val="0"/>
              </a:spcAft>
              <a:buSzPts val="2900"/>
              <a:buNone/>
              <a:defRPr sz="29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49250" lvl="0" marL="457200" rtl="0">
              <a:spcBef>
                <a:spcPts val="0"/>
              </a:spcBef>
              <a:spcAft>
                <a:spcPts val="0"/>
              </a:spcAft>
              <a:buSzPts val="1900"/>
              <a:buChar char="●"/>
              <a:defRPr sz="1900"/>
            </a:lvl1pPr>
            <a:lvl2pPr indent="-336550" lvl="1" marL="914400" rtl="0">
              <a:spcBef>
                <a:spcPts val="0"/>
              </a:spcBef>
              <a:spcAft>
                <a:spcPts val="0"/>
              </a:spcAft>
              <a:buSzPts val="1700"/>
              <a:buChar char="○"/>
              <a:defRPr sz="1700"/>
            </a:lvl2pPr>
            <a:lvl3pPr indent="-336550" lvl="2" marL="1371600" rtl="0">
              <a:spcBef>
                <a:spcPts val="0"/>
              </a:spcBef>
              <a:spcAft>
                <a:spcPts val="0"/>
              </a:spcAft>
              <a:buSzPts val="1700"/>
              <a:buChar char="■"/>
              <a:defRPr sz="1700"/>
            </a:lvl3pPr>
            <a:lvl4pPr indent="-336550" lvl="3" marL="1828800" rtl="0">
              <a:spcBef>
                <a:spcPts val="0"/>
              </a:spcBef>
              <a:spcAft>
                <a:spcPts val="0"/>
              </a:spcAft>
              <a:buSzPts val="1700"/>
              <a:buChar char="●"/>
              <a:defRPr sz="1700"/>
            </a:lvl4pPr>
            <a:lvl5pPr indent="-336550" lvl="4" marL="2286000" rtl="0">
              <a:spcBef>
                <a:spcPts val="0"/>
              </a:spcBef>
              <a:spcAft>
                <a:spcPts val="0"/>
              </a:spcAft>
              <a:buSzPts val="1700"/>
              <a:buChar char="○"/>
              <a:defRPr sz="1700"/>
            </a:lvl5pPr>
            <a:lvl6pPr indent="-336550" lvl="5" marL="2743200" rtl="0">
              <a:spcBef>
                <a:spcPts val="0"/>
              </a:spcBef>
              <a:spcAft>
                <a:spcPts val="0"/>
              </a:spcAft>
              <a:buSzPts val="1700"/>
              <a:buChar char="■"/>
              <a:defRPr sz="1700"/>
            </a:lvl6pPr>
            <a:lvl7pPr indent="-336550" lvl="6" marL="3200400" rtl="0">
              <a:spcBef>
                <a:spcPts val="0"/>
              </a:spcBef>
              <a:spcAft>
                <a:spcPts val="0"/>
              </a:spcAft>
              <a:buSzPts val="1700"/>
              <a:buChar char="●"/>
              <a:defRPr sz="1700"/>
            </a:lvl7pPr>
            <a:lvl8pPr indent="-336550" lvl="7" marL="3657600" rtl="0">
              <a:spcBef>
                <a:spcPts val="0"/>
              </a:spcBef>
              <a:spcAft>
                <a:spcPts val="0"/>
              </a:spcAft>
              <a:buSzPts val="1700"/>
              <a:buChar char="○"/>
              <a:defRPr sz="1700"/>
            </a:lvl8pPr>
            <a:lvl9pPr indent="-336550" lvl="8" marL="4114800" rtl="0">
              <a:spcBef>
                <a:spcPts val="0"/>
              </a:spcBef>
              <a:spcAft>
                <a:spcPts val="0"/>
              </a:spcAft>
              <a:buSzPts val="1700"/>
              <a:buChar char="■"/>
              <a:defRPr sz="1700"/>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4100"/>
              <a:buNone/>
              <a:defRPr sz="4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5"/>
          <p:cNvSpPr txBox="1"/>
          <p:nvPr/>
        </p:nvSpPr>
        <p:spPr>
          <a:xfrm>
            <a:off x="1409625" y="1455425"/>
            <a:ext cx="3739500" cy="291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Except where otherwise indicated, The contents of this slide presentation are available for use under the </a:t>
            </a:r>
            <a:r>
              <a:rPr lang="en" u="sng">
                <a:solidFill>
                  <a:srgbClr val="7890CD"/>
                </a:solidFill>
                <a:latin typeface="Lato"/>
                <a:ea typeface="Lato"/>
                <a:cs typeface="Lato"/>
                <a:sym typeface="Lato"/>
                <a:hlinkClick r:id="rId2">
                  <a:extLst>
                    <a:ext uri="{A12FA001-AC4F-418D-AE19-62706E023703}">
                      <ahyp:hlinkClr val="tx"/>
                    </a:ext>
                  </a:extLst>
                </a:hlinkClick>
              </a:rPr>
              <a:t>Creative Commons Attribution 4.0 license</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You are free to adapt and share the work, but you must give appropriate credit, provide a link to the license, and indicate if changes were made.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Sample attribution: </a:t>
            </a:r>
            <a:r>
              <a:rPr lang="en">
                <a:latin typeface="Lato"/>
                <a:ea typeface="Lato"/>
                <a:cs typeface="Lato"/>
                <a:sym typeface="Lato"/>
              </a:rPr>
              <a:t>[Title of work] by Johns Hopkins Data Science Lab. </a:t>
            </a:r>
            <a:r>
              <a:rPr lang="en" u="sng">
                <a:solidFill>
                  <a:srgbClr val="7890CD"/>
                </a:solidFill>
                <a:latin typeface="Lato"/>
                <a:ea typeface="Lato"/>
                <a:cs typeface="Lato"/>
                <a:sym typeface="Lato"/>
                <a:hlinkClick r:id="rId3">
                  <a:extLst>
                    <a:ext uri="{A12FA001-AC4F-418D-AE19-62706E023703}">
                      <ahyp:hlinkClr val="tx"/>
                    </a:ext>
                  </a:extLst>
                </a:hlinkClick>
              </a:rPr>
              <a:t>CC-BY 4.0</a:t>
            </a:r>
            <a:endParaRPr>
              <a:latin typeface="Lato"/>
              <a:ea typeface="Lato"/>
              <a:cs typeface="Lato"/>
              <a:sym typeface="Lato"/>
            </a:endParaRPr>
          </a:p>
        </p:txBody>
      </p:sp>
      <p:pic>
        <p:nvPicPr>
          <p:cNvPr id="55" name="Google Shape;55;p5"/>
          <p:cNvPicPr preferRelativeResize="0"/>
          <p:nvPr/>
        </p:nvPicPr>
        <p:blipFill>
          <a:blip r:embed="rId4">
            <a:alphaModFix/>
          </a:blip>
          <a:stretch>
            <a:fillRect/>
          </a:stretch>
        </p:blipFill>
        <p:spPr>
          <a:xfrm>
            <a:off x="5981726" y="2173675"/>
            <a:ext cx="2275450" cy="796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8072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4100"/>
              <a:buNone/>
              <a:defRPr sz="41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3300"/>
              <a:buNone/>
              <a:defRPr sz="3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rgbClr val="68A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rgbClr val="002D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900"/>
              <a:buNone/>
              <a:defRPr sz="29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666666"/>
              </a:buClr>
              <a:buSzPts val="1800"/>
              <a:buNone/>
              <a:defRPr sz="1800">
                <a:solidFill>
                  <a:srgbClr val="666666"/>
                </a:solidFill>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36550" lvl="0" marL="457200" rtl="0">
              <a:spcBef>
                <a:spcPts val="0"/>
              </a:spcBef>
              <a:spcAft>
                <a:spcPts val="0"/>
              </a:spcAft>
              <a:buSzPts val="1700"/>
              <a:buChar char="●"/>
              <a:defRPr sz="17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43237" y="4724428"/>
            <a:ext cx="428721" cy="393609"/>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418425" y="4682350"/>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900"/>
              <a:buNone/>
              <a:defRPr sz="900"/>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0.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375"/>
            <a:ext cx="5017500" cy="15789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0"/>
              </a:spcBef>
              <a:spcAft>
                <a:spcPts val="0"/>
              </a:spcAft>
              <a:buClr>
                <a:schemeClr val="lt1"/>
              </a:buClr>
              <a:buSzPct val="47826"/>
              <a:buFont typeface="Arial"/>
              <a:buNone/>
            </a:pPr>
            <a:r>
              <a:rPr b="1" lang="en" sz="2300">
                <a:solidFill>
                  <a:srgbClr val="1F2328"/>
                </a:solidFill>
                <a:highlight>
                  <a:srgbClr val="FFFFFF"/>
                </a:highlight>
                <a:latin typeface="Arial"/>
                <a:ea typeface="Arial"/>
                <a:cs typeface="Arial"/>
                <a:sym typeface="Arial"/>
              </a:rPr>
              <a:t>Biological Understanding of Dysbiosis and Diversity across Years (BUDDY)</a:t>
            </a:r>
            <a:endParaRPr b="1" sz="2300">
              <a:solidFill>
                <a:srgbClr val="1F2328"/>
              </a:solidFill>
              <a:highlight>
                <a:srgbClr val="FFFFFF"/>
              </a:highlight>
              <a:latin typeface="Arial"/>
              <a:ea typeface="Arial"/>
              <a:cs typeface="Arial"/>
              <a:sym typeface="Arial"/>
            </a:endParaRPr>
          </a:p>
          <a:p>
            <a:pPr indent="0" lvl="0" marL="0" rtl="0" algn="ctr">
              <a:spcBef>
                <a:spcPts val="1200"/>
              </a:spcBef>
              <a:spcAft>
                <a:spcPts val="0"/>
              </a:spcAft>
              <a:buNone/>
            </a:pPr>
            <a:r>
              <a:t/>
            </a:r>
            <a:endParaRPr/>
          </a:p>
        </p:txBody>
      </p:sp>
      <p:sp>
        <p:nvSpPr>
          <p:cNvPr id="135" name="Google Shape;135;p13"/>
          <p:cNvSpPr txBox="1"/>
          <p:nvPr>
            <p:ph idx="1" type="subTitle"/>
          </p:nvPr>
        </p:nvSpPr>
        <p:spPr>
          <a:xfrm>
            <a:off x="2997775" y="3033950"/>
            <a:ext cx="5939400" cy="5061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n" sz="1690"/>
              <a:t>By Alan Wang and Carsten Hoeke</a:t>
            </a:r>
            <a:endParaRPr sz="1690"/>
          </a:p>
        </p:txBody>
      </p:sp>
      <p:pic>
        <p:nvPicPr>
          <p:cNvPr id="136" name="Google Shape;136;p13"/>
          <p:cNvPicPr preferRelativeResize="0"/>
          <p:nvPr/>
        </p:nvPicPr>
        <p:blipFill>
          <a:blip r:embed="rId3">
            <a:alphaModFix/>
          </a:blip>
          <a:stretch>
            <a:fillRect/>
          </a:stretch>
        </p:blipFill>
        <p:spPr>
          <a:xfrm>
            <a:off x="7272036" y="4438370"/>
            <a:ext cx="1737360" cy="457200"/>
          </a:xfrm>
          <a:prstGeom prst="rect">
            <a:avLst/>
          </a:prstGeom>
          <a:noFill/>
          <a:ln>
            <a:noFill/>
          </a:ln>
        </p:spPr>
      </p:pic>
      <p:pic>
        <p:nvPicPr>
          <p:cNvPr id="137" name="Google Shape;137;p13"/>
          <p:cNvPicPr preferRelativeResize="0"/>
          <p:nvPr/>
        </p:nvPicPr>
        <p:blipFill rotWithShape="1">
          <a:blip r:embed="rId4">
            <a:alphaModFix/>
          </a:blip>
          <a:srcRect b="0" l="0" r="49282" t="0"/>
          <a:stretch/>
        </p:blipFill>
        <p:spPr>
          <a:xfrm>
            <a:off x="3190986" y="4438375"/>
            <a:ext cx="1628753" cy="457200"/>
          </a:xfrm>
          <a:prstGeom prst="rect">
            <a:avLst/>
          </a:prstGeom>
          <a:noFill/>
          <a:ln>
            <a:noFill/>
          </a:ln>
        </p:spPr>
      </p:pic>
      <p:pic>
        <p:nvPicPr>
          <p:cNvPr id="138" name="Google Shape;138;p13"/>
          <p:cNvPicPr preferRelativeResize="0"/>
          <p:nvPr/>
        </p:nvPicPr>
        <p:blipFill rotWithShape="1">
          <a:blip r:embed="rId5">
            <a:alphaModFix/>
          </a:blip>
          <a:srcRect b="31358" l="12137" r="11039" t="29487"/>
          <a:stretch/>
        </p:blipFill>
        <p:spPr>
          <a:xfrm>
            <a:off x="4963854" y="4438365"/>
            <a:ext cx="2164078" cy="4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2"/>
          <p:cNvPicPr preferRelativeResize="0"/>
          <p:nvPr/>
        </p:nvPicPr>
        <p:blipFill rotWithShape="1">
          <a:blip r:embed="rId3">
            <a:alphaModFix/>
          </a:blip>
          <a:srcRect b="0" l="0" r="18824" t="0"/>
          <a:stretch/>
        </p:blipFill>
        <p:spPr>
          <a:xfrm>
            <a:off x="2805075" y="370776"/>
            <a:ext cx="2972625" cy="588690"/>
          </a:xfrm>
          <a:prstGeom prst="rect">
            <a:avLst/>
          </a:prstGeom>
          <a:noFill/>
          <a:ln>
            <a:noFill/>
          </a:ln>
        </p:spPr>
      </p:pic>
      <p:sp>
        <p:nvSpPr>
          <p:cNvPr id="208" name="Google Shape;208;p22"/>
          <p:cNvSpPr txBox="1"/>
          <p:nvPr/>
        </p:nvSpPr>
        <p:spPr>
          <a:xfrm>
            <a:off x="2805075" y="1198850"/>
            <a:ext cx="49962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Utilizes Kracken2 16S reference database. Matches  k-mer within a sequence to the lowest common ancestor (LCA) of all genomes containing the given k-mer. K-mer assignment helps designate taxa.</a:t>
            </a:r>
            <a:endParaRPr sz="1300">
              <a:solidFill>
                <a:schemeClr val="lt1"/>
              </a:solidFill>
              <a:latin typeface="Lato"/>
              <a:ea typeface="Lato"/>
              <a:cs typeface="Lato"/>
              <a:sym typeface="Lato"/>
            </a:endParaRPr>
          </a:p>
        </p:txBody>
      </p:sp>
      <p:pic>
        <p:nvPicPr>
          <p:cNvPr id="209" name="Google Shape;209;p22"/>
          <p:cNvPicPr preferRelativeResize="0"/>
          <p:nvPr/>
        </p:nvPicPr>
        <p:blipFill>
          <a:blip r:embed="rId4">
            <a:alphaModFix/>
          </a:blip>
          <a:stretch>
            <a:fillRect/>
          </a:stretch>
        </p:blipFill>
        <p:spPr>
          <a:xfrm>
            <a:off x="2873750" y="2111424"/>
            <a:ext cx="3084925" cy="920650"/>
          </a:xfrm>
          <a:prstGeom prst="rect">
            <a:avLst/>
          </a:prstGeom>
          <a:noFill/>
          <a:ln>
            <a:noFill/>
          </a:ln>
        </p:spPr>
      </p:pic>
      <p:sp>
        <p:nvSpPr>
          <p:cNvPr id="210" name="Google Shape;210;p22"/>
          <p:cNvSpPr txBox="1"/>
          <p:nvPr/>
        </p:nvSpPr>
        <p:spPr>
          <a:xfrm>
            <a:off x="2805075" y="3084375"/>
            <a:ext cx="46803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Computes relative abundances from  Kraken2 assignments, derives probabilities a sequence falls onto same region of the phylogenetic tree.</a:t>
            </a:r>
            <a:endParaRPr sz="1300">
              <a:solidFill>
                <a:schemeClr val="lt1"/>
              </a:solidFill>
              <a:latin typeface="Lato"/>
              <a:ea typeface="Lato"/>
              <a:cs typeface="Lato"/>
              <a:sym typeface="Lato"/>
            </a:endParaRPr>
          </a:p>
        </p:txBody>
      </p:sp>
      <p:pic>
        <p:nvPicPr>
          <p:cNvPr id="211" name="Google Shape;211;p22"/>
          <p:cNvPicPr preferRelativeResize="0"/>
          <p:nvPr/>
        </p:nvPicPr>
        <p:blipFill>
          <a:blip r:embed="rId5">
            <a:alphaModFix/>
          </a:blip>
          <a:stretch>
            <a:fillRect/>
          </a:stretch>
        </p:blipFill>
        <p:spPr>
          <a:xfrm>
            <a:off x="5958675" y="76925"/>
            <a:ext cx="3084924" cy="1176390"/>
          </a:xfrm>
          <a:prstGeom prst="rect">
            <a:avLst/>
          </a:prstGeom>
          <a:noFill/>
          <a:ln>
            <a:noFill/>
          </a:ln>
        </p:spPr>
      </p:pic>
      <p:pic>
        <p:nvPicPr>
          <p:cNvPr id="212" name="Google Shape;212;p22"/>
          <p:cNvPicPr preferRelativeResize="0"/>
          <p:nvPr/>
        </p:nvPicPr>
        <p:blipFill>
          <a:blip r:embed="rId6">
            <a:alphaModFix/>
          </a:blip>
          <a:stretch>
            <a:fillRect/>
          </a:stretch>
        </p:blipFill>
        <p:spPr>
          <a:xfrm>
            <a:off x="6070975" y="2114331"/>
            <a:ext cx="2972624" cy="933073"/>
          </a:xfrm>
          <a:prstGeom prst="rect">
            <a:avLst/>
          </a:prstGeom>
          <a:noFill/>
          <a:ln>
            <a:noFill/>
          </a:ln>
        </p:spPr>
      </p:pic>
      <p:pic>
        <p:nvPicPr>
          <p:cNvPr id="213" name="Google Shape;213;p22"/>
          <p:cNvPicPr preferRelativeResize="0"/>
          <p:nvPr/>
        </p:nvPicPr>
        <p:blipFill>
          <a:blip r:embed="rId7">
            <a:alphaModFix/>
          </a:blip>
          <a:stretch>
            <a:fillRect/>
          </a:stretch>
        </p:blipFill>
        <p:spPr>
          <a:xfrm>
            <a:off x="1092525" y="959475"/>
            <a:ext cx="1612575" cy="3914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b="0" l="0" r="18824" t="0"/>
          <a:stretch/>
        </p:blipFill>
        <p:spPr>
          <a:xfrm>
            <a:off x="2805075" y="370776"/>
            <a:ext cx="2972625" cy="588690"/>
          </a:xfrm>
          <a:prstGeom prst="rect">
            <a:avLst/>
          </a:prstGeom>
          <a:noFill/>
          <a:ln>
            <a:noFill/>
          </a:ln>
        </p:spPr>
      </p:pic>
      <p:sp>
        <p:nvSpPr>
          <p:cNvPr id="219" name="Google Shape;219;p23"/>
          <p:cNvSpPr txBox="1"/>
          <p:nvPr/>
        </p:nvSpPr>
        <p:spPr>
          <a:xfrm>
            <a:off x="2805075" y="1198850"/>
            <a:ext cx="49962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Utilizes Kracken2 16S reference database. Matches  k-mer within a sequence to the lowest common ancestor (LCA) of all genomes containing the given k-mer. K-mer assignment helps designate taxa.</a:t>
            </a:r>
            <a:endParaRPr sz="1300">
              <a:solidFill>
                <a:schemeClr val="lt1"/>
              </a:solidFill>
              <a:latin typeface="Lato"/>
              <a:ea typeface="Lato"/>
              <a:cs typeface="Lato"/>
              <a:sym typeface="Lato"/>
            </a:endParaRPr>
          </a:p>
        </p:txBody>
      </p:sp>
      <p:pic>
        <p:nvPicPr>
          <p:cNvPr id="220" name="Google Shape;220;p23"/>
          <p:cNvPicPr preferRelativeResize="0"/>
          <p:nvPr/>
        </p:nvPicPr>
        <p:blipFill>
          <a:blip r:embed="rId4">
            <a:alphaModFix/>
          </a:blip>
          <a:stretch>
            <a:fillRect/>
          </a:stretch>
        </p:blipFill>
        <p:spPr>
          <a:xfrm>
            <a:off x="2873750" y="2111424"/>
            <a:ext cx="3084925" cy="920650"/>
          </a:xfrm>
          <a:prstGeom prst="rect">
            <a:avLst/>
          </a:prstGeom>
          <a:noFill/>
          <a:ln>
            <a:noFill/>
          </a:ln>
        </p:spPr>
      </p:pic>
      <p:sp>
        <p:nvSpPr>
          <p:cNvPr id="221" name="Google Shape;221;p23"/>
          <p:cNvSpPr txBox="1"/>
          <p:nvPr/>
        </p:nvSpPr>
        <p:spPr>
          <a:xfrm>
            <a:off x="2805075" y="3084375"/>
            <a:ext cx="46803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Computes relative abundances from  Kraken2 assignments, derives probabilities a sequence falls onto same region of the phylogenetic tree.</a:t>
            </a:r>
            <a:endParaRPr sz="1300">
              <a:solidFill>
                <a:schemeClr val="lt1"/>
              </a:solidFill>
              <a:latin typeface="Lato"/>
              <a:ea typeface="Lato"/>
              <a:cs typeface="Lato"/>
              <a:sym typeface="Lato"/>
            </a:endParaRPr>
          </a:p>
        </p:txBody>
      </p:sp>
      <p:pic>
        <p:nvPicPr>
          <p:cNvPr id="222" name="Google Shape;222;p23"/>
          <p:cNvPicPr preferRelativeResize="0"/>
          <p:nvPr/>
        </p:nvPicPr>
        <p:blipFill>
          <a:blip r:embed="rId5">
            <a:alphaModFix/>
          </a:blip>
          <a:stretch>
            <a:fillRect/>
          </a:stretch>
        </p:blipFill>
        <p:spPr>
          <a:xfrm>
            <a:off x="2879638" y="3809875"/>
            <a:ext cx="3384729" cy="828675"/>
          </a:xfrm>
          <a:prstGeom prst="rect">
            <a:avLst/>
          </a:prstGeom>
          <a:noFill/>
          <a:ln>
            <a:noFill/>
          </a:ln>
        </p:spPr>
      </p:pic>
      <p:sp>
        <p:nvSpPr>
          <p:cNvPr id="223" name="Google Shape;223;p23"/>
          <p:cNvSpPr txBox="1"/>
          <p:nvPr/>
        </p:nvSpPr>
        <p:spPr>
          <a:xfrm>
            <a:off x="2873750" y="4638550"/>
            <a:ext cx="43191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Utilized large storage capacity to download full dataset, utilized increased compute power to decrease run times.</a:t>
            </a:r>
            <a:endParaRPr sz="1300">
              <a:solidFill>
                <a:schemeClr val="lt1"/>
              </a:solidFill>
              <a:latin typeface="Lato"/>
              <a:ea typeface="Lato"/>
              <a:cs typeface="Lato"/>
              <a:sym typeface="Lato"/>
            </a:endParaRPr>
          </a:p>
        </p:txBody>
      </p:sp>
      <p:pic>
        <p:nvPicPr>
          <p:cNvPr id="224" name="Google Shape;224;p23"/>
          <p:cNvPicPr preferRelativeResize="0"/>
          <p:nvPr/>
        </p:nvPicPr>
        <p:blipFill>
          <a:blip r:embed="rId6">
            <a:alphaModFix/>
          </a:blip>
          <a:stretch>
            <a:fillRect/>
          </a:stretch>
        </p:blipFill>
        <p:spPr>
          <a:xfrm>
            <a:off x="5958675" y="76925"/>
            <a:ext cx="3084924" cy="1176390"/>
          </a:xfrm>
          <a:prstGeom prst="rect">
            <a:avLst/>
          </a:prstGeom>
          <a:noFill/>
          <a:ln>
            <a:noFill/>
          </a:ln>
        </p:spPr>
      </p:pic>
      <p:pic>
        <p:nvPicPr>
          <p:cNvPr id="225" name="Google Shape;225;p23"/>
          <p:cNvPicPr preferRelativeResize="0"/>
          <p:nvPr/>
        </p:nvPicPr>
        <p:blipFill>
          <a:blip r:embed="rId7">
            <a:alphaModFix/>
          </a:blip>
          <a:stretch>
            <a:fillRect/>
          </a:stretch>
        </p:blipFill>
        <p:spPr>
          <a:xfrm>
            <a:off x="6070975" y="2114331"/>
            <a:ext cx="2972624" cy="933073"/>
          </a:xfrm>
          <a:prstGeom prst="rect">
            <a:avLst/>
          </a:prstGeom>
          <a:noFill/>
          <a:ln>
            <a:noFill/>
          </a:ln>
        </p:spPr>
      </p:pic>
      <p:pic>
        <p:nvPicPr>
          <p:cNvPr id="226" name="Google Shape;226;p23"/>
          <p:cNvPicPr preferRelativeResize="0"/>
          <p:nvPr/>
        </p:nvPicPr>
        <p:blipFill>
          <a:blip r:embed="rId8">
            <a:alphaModFix/>
          </a:blip>
          <a:stretch>
            <a:fillRect/>
          </a:stretch>
        </p:blipFill>
        <p:spPr>
          <a:xfrm>
            <a:off x="1092525" y="959475"/>
            <a:ext cx="1612575" cy="3914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1996049" y="69275"/>
            <a:ext cx="7147950" cy="500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p:cNvPicPr preferRelativeResize="0"/>
          <p:nvPr/>
        </p:nvPicPr>
        <p:blipFill>
          <a:blip r:embed="rId3">
            <a:alphaModFix/>
          </a:blip>
          <a:stretch>
            <a:fillRect/>
          </a:stretch>
        </p:blipFill>
        <p:spPr>
          <a:xfrm>
            <a:off x="1996049" y="69275"/>
            <a:ext cx="7147950" cy="5004950"/>
          </a:xfrm>
          <a:prstGeom prst="rect">
            <a:avLst/>
          </a:prstGeom>
          <a:noFill/>
          <a:ln>
            <a:noFill/>
          </a:ln>
        </p:spPr>
      </p:pic>
      <p:sp>
        <p:nvSpPr>
          <p:cNvPr id="237" name="Google Shape;237;p25"/>
          <p:cNvSpPr/>
          <p:nvPr/>
        </p:nvSpPr>
        <p:spPr>
          <a:xfrm>
            <a:off x="2667000" y="940600"/>
            <a:ext cx="1493400" cy="163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38" name="Google Shape;238;p25"/>
          <p:cNvSpPr/>
          <p:nvPr/>
        </p:nvSpPr>
        <p:spPr>
          <a:xfrm>
            <a:off x="4358650" y="1082050"/>
            <a:ext cx="1493400" cy="1287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39" name="Google Shape;239;p25"/>
          <p:cNvSpPr/>
          <p:nvPr/>
        </p:nvSpPr>
        <p:spPr>
          <a:xfrm>
            <a:off x="6004575" y="1318250"/>
            <a:ext cx="1493400" cy="1493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40" name="Google Shape;240;p25"/>
          <p:cNvSpPr/>
          <p:nvPr/>
        </p:nvSpPr>
        <p:spPr>
          <a:xfrm>
            <a:off x="7884600" y="1895900"/>
            <a:ext cx="758400" cy="17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6"/>
          <p:cNvPicPr preferRelativeResize="0"/>
          <p:nvPr/>
        </p:nvPicPr>
        <p:blipFill>
          <a:blip r:embed="rId3">
            <a:alphaModFix/>
          </a:blip>
          <a:stretch>
            <a:fillRect/>
          </a:stretch>
        </p:blipFill>
        <p:spPr>
          <a:xfrm>
            <a:off x="1996049" y="69275"/>
            <a:ext cx="7147950" cy="5004950"/>
          </a:xfrm>
          <a:prstGeom prst="rect">
            <a:avLst/>
          </a:prstGeom>
          <a:noFill/>
          <a:ln>
            <a:noFill/>
          </a:ln>
        </p:spPr>
      </p:pic>
      <p:sp>
        <p:nvSpPr>
          <p:cNvPr id="246" name="Google Shape;246;p26"/>
          <p:cNvSpPr/>
          <p:nvPr/>
        </p:nvSpPr>
        <p:spPr>
          <a:xfrm>
            <a:off x="2667000" y="2619375"/>
            <a:ext cx="1493400" cy="1508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47" name="Google Shape;247;p26"/>
          <p:cNvSpPr/>
          <p:nvPr/>
        </p:nvSpPr>
        <p:spPr>
          <a:xfrm>
            <a:off x="4338575" y="2398600"/>
            <a:ext cx="1493400" cy="1631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48" name="Google Shape;248;p26"/>
          <p:cNvSpPr/>
          <p:nvPr/>
        </p:nvSpPr>
        <p:spPr>
          <a:xfrm>
            <a:off x="6010150" y="2850850"/>
            <a:ext cx="1493400" cy="879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49" name="Google Shape;249;p26"/>
          <p:cNvSpPr/>
          <p:nvPr/>
        </p:nvSpPr>
        <p:spPr>
          <a:xfrm>
            <a:off x="7875775" y="2398600"/>
            <a:ext cx="696600" cy="17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1297500" y="393750"/>
            <a:ext cx="7723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400"/>
              <a:t>Bacteroidia</a:t>
            </a:r>
            <a:r>
              <a:rPr b="1" lang="en" sz="2400"/>
              <a:t> Abundance Increases in Centenarian Populations</a:t>
            </a:r>
            <a:endParaRPr b="1" sz="2400"/>
          </a:p>
        </p:txBody>
      </p:sp>
      <p:sp>
        <p:nvSpPr>
          <p:cNvPr id="255" name="Google Shape;255;p27"/>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Gram Negative, facultative, </a:t>
            </a:r>
            <a:r>
              <a:rPr lang="en"/>
              <a:t>saccharolytic</a:t>
            </a:r>
            <a:endParaRPr/>
          </a:p>
          <a:p>
            <a:pPr indent="-349250" lvl="0" marL="457200" rtl="0" algn="l">
              <a:spcBef>
                <a:spcPts val="0"/>
              </a:spcBef>
              <a:spcAft>
                <a:spcPts val="0"/>
              </a:spcAft>
              <a:buSzPts val="1900"/>
              <a:buChar char="●"/>
            </a:pPr>
            <a:r>
              <a:rPr lang="en"/>
              <a:t>Contain  major protein machinery for carbohydrate acquisition, the initiation of metabolism, and transfer to the gut tissue</a:t>
            </a:r>
            <a:endParaRPr/>
          </a:p>
          <a:p>
            <a:pPr indent="0" lvl="0" marL="457200" rtl="0" algn="l">
              <a:spcBef>
                <a:spcPts val="1200"/>
              </a:spcBef>
              <a:spcAft>
                <a:spcPts val="1200"/>
              </a:spcAft>
              <a:buNone/>
            </a:pPr>
            <a:r>
              <a:t/>
            </a:r>
            <a:endParaRPr/>
          </a:p>
        </p:txBody>
      </p:sp>
      <p:sp>
        <p:nvSpPr>
          <p:cNvPr id="256" name="Google Shape;256;p27"/>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Wexler et al. (2017)</a:t>
            </a:r>
            <a:endParaRPr i="1" sz="1000">
              <a:solidFill>
                <a:schemeClr val="lt1"/>
              </a:solidFill>
              <a:latin typeface="Lato"/>
              <a:ea typeface="Lato"/>
              <a:cs typeface="Lato"/>
              <a:sym typeface="Lato"/>
            </a:endParaRPr>
          </a:p>
        </p:txBody>
      </p:sp>
      <p:pic>
        <p:nvPicPr>
          <p:cNvPr id="257" name="Google Shape;257;p27"/>
          <p:cNvPicPr preferRelativeResize="0"/>
          <p:nvPr/>
        </p:nvPicPr>
        <p:blipFill>
          <a:blip r:embed="rId3">
            <a:alphaModFix/>
          </a:blip>
          <a:stretch>
            <a:fillRect/>
          </a:stretch>
        </p:blipFill>
        <p:spPr>
          <a:xfrm>
            <a:off x="5739800" y="2824950"/>
            <a:ext cx="3207060" cy="2159424"/>
          </a:xfrm>
          <a:prstGeom prst="rect">
            <a:avLst/>
          </a:prstGeom>
          <a:noFill/>
          <a:ln>
            <a:noFill/>
          </a:ln>
        </p:spPr>
      </p:pic>
      <p:pic>
        <p:nvPicPr>
          <p:cNvPr id="258" name="Google Shape;258;p27"/>
          <p:cNvPicPr preferRelativeResize="0"/>
          <p:nvPr/>
        </p:nvPicPr>
        <p:blipFill rotWithShape="1">
          <a:blip r:embed="rId4">
            <a:alphaModFix/>
          </a:blip>
          <a:srcRect b="0" l="0" r="30598" t="0"/>
          <a:stretch/>
        </p:blipFill>
        <p:spPr>
          <a:xfrm>
            <a:off x="1779950" y="2682137"/>
            <a:ext cx="3184594" cy="2445050"/>
          </a:xfrm>
          <a:prstGeom prst="rect">
            <a:avLst/>
          </a:prstGeom>
          <a:noFill/>
          <a:ln>
            <a:noFill/>
          </a:ln>
        </p:spPr>
      </p:pic>
      <p:sp>
        <p:nvSpPr>
          <p:cNvPr id="259" name="Google Shape;259;p27"/>
          <p:cNvSpPr/>
          <p:nvPr/>
        </p:nvSpPr>
        <p:spPr>
          <a:xfrm>
            <a:off x="4085372" y="3611404"/>
            <a:ext cx="1048200" cy="1515600"/>
          </a:xfrm>
          <a:prstGeom prst="rect">
            <a:avLst/>
          </a:prstGeom>
          <a:solidFill>
            <a:srgbClr val="FFFFFF"/>
          </a:solidFill>
          <a:ln>
            <a:noFill/>
          </a:ln>
        </p:spPr>
        <p:txBody>
          <a:bodyPr anchorCtr="0" anchor="ctr" bIns="80700" lIns="80700" spcFirstLastPara="1" rIns="80700" wrap="square" tIns="80700">
            <a:noAutofit/>
          </a:bodyPr>
          <a:lstStyle/>
          <a:p>
            <a:pPr indent="0" lvl="0" marL="0" rtl="0" algn="ctr">
              <a:spcBef>
                <a:spcPts val="0"/>
              </a:spcBef>
              <a:spcAft>
                <a:spcPts val="0"/>
              </a:spcAft>
              <a:buNone/>
            </a:pPr>
            <a:r>
              <a:t/>
            </a:r>
            <a:endParaRPr sz="1235">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1297500" y="393750"/>
            <a:ext cx="2994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2400"/>
              <a:t>Bacteroidia</a:t>
            </a:r>
            <a:endParaRPr b="1" i="1" sz="2400"/>
          </a:p>
        </p:txBody>
      </p:sp>
      <p:sp>
        <p:nvSpPr>
          <p:cNvPr id="265" name="Google Shape;265;p28"/>
          <p:cNvSpPr txBox="1"/>
          <p:nvPr>
            <p:ph idx="1" type="body"/>
          </p:nvPr>
        </p:nvSpPr>
        <p:spPr>
          <a:xfrm>
            <a:off x="153225" y="1806150"/>
            <a:ext cx="3232800" cy="2337900"/>
          </a:xfrm>
          <a:prstGeom prst="rect">
            <a:avLst/>
          </a:prstGeom>
        </p:spPr>
        <p:txBody>
          <a:bodyPr anchorCtr="0" anchor="t" bIns="91425" lIns="91425" spcFirstLastPara="1" rIns="91425" wrap="square" tIns="91425">
            <a:normAutofit fontScale="70000" lnSpcReduction="20000"/>
          </a:bodyPr>
          <a:lstStyle/>
          <a:p>
            <a:pPr indent="-313055" lvl="0" marL="457200" rtl="0" algn="l">
              <a:spcBef>
                <a:spcPts val="0"/>
              </a:spcBef>
              <a:spcAft>
                <a:spcPts val="0"/>
              </a:spcAft>
              <a:buSzPct val="100000"/>
              <a:buChar char="●"/>
            </a:pPr>
            <a:r>
              <a:rPr lang="en"/>
              <a:t>Major carbohydrate metabolizers; specialize in polysaccharide breakdown</a:t>
            </a:r>
            <a:br>
              <a:rPr lang="en"/>
            </a:br>
            <a:endParaRPr/>
          </a:p>
          <a:p>
            <a:pPr indent="-313055" lvl="0" marL="457200" rtl="0" algn="l">
              <a:spcBef>
                <a:spcPts val="0"/>
              </a:spcBef>
              <a:spcAft>
                <a:spcPts val="0"/>
              </a:spcAft>
              <a:buSzPct val="100000"/>
              <a:buChar char="●"/>
            </a:pPr>
            <a:r>
              <a:rPr lang="en"/>
              <a:t>Producers of Short-Chain Fatty Acids (SCFAs), esp. propionate</a:t>
            </a:r>
            <a:br>
              <a:rPr lang="en"/>
            </a:br>
            <a:endParaRPr/>
          </a:p>
          <a:p>
            <a:pPr indent="-313055" lvl="0" marL="457200" rtl="0" algn="l">
              <a:spcBef>
                <a:spcPts val="0"/>
              </a:spcBef>
              <a:spcAft>
                <a:spcPts val="0"/>
              </a:spcAft>
              <a:buSzPct val="100000"/>
              <a:buChar char="●"/>
            </a:pPr>
            <a:r>
              <a:rPr lang="en"/>
              <a:t>Often increase with age in human gut microbiome</a:t>
            </a:r>
            <a:endParaRPr/>
          </a:p>
          <a:p>
            <a:pPr indent="0" lvl="0" marL="457200" rtl="0" algn="l">
              <a:spcBef>
                <a:spcPts val="1200"/>
              </a:spcBef>
              <a:spcAft>
                <a:spcPts val="1200"/>
              </a:spcAft>
              <a:buNone/>
            </a:pPr>
            <a:r>
              <a:t/>
            </a:r>
            <a:endParaRPr/>
          </a:p>
        </p:txBody>
      </p:sp>
      <p:sp>
        <p:nvSpPr>
          <p:cNvPr id="266" name="Google Shape;266;p28"/>
          <p:cNvSpPr txBox="1"/>
          <p:nvPr>
            <p:ph idx="1" type="body"/>
          </p:nvPr>
        </p:nvSpPr>
        <p:spPr>
          <a:xfrm>
            <a:off x="6716975" y="1707100"/>
            <a:ext cx="3476100" cy="337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Key butyrate producers important for epithelial health</a:t>
            </a:r>
            <a:br>
              <a:rPr lang="en" sz="1300"/>
            </a:br>
            <a:endParaRPr sz="1300"/>
          </a:p>
          <a:p>
            <a:pPr indent="-311150" lvl="0" marL="457200" rtl="0" algn="l">
              <a:spcBef>
                <a:spcPts val="0"/>
              </a:spcBef>
              <a:spcAft>
                <a:spcPts val="0"/>
              </a:spcAft>
              <a:buSzPts val="1300"/>
              <a:buChar char="●"/>
            </a:pPr>
            <a:r>
              <a:rPr lang="en" sz="1300"/>
              <a:t>Contribute to immune regulation and protection from inflammation</a:t>
            </a:r>
            <a:br>
              <a:rPr lang="en" sz="1300"/>
            </a:br>
            <a:endParaRPr sz="1300"/>
          </a:p>
          <a:p>
            <a:pPr indent="-311150" lvl="0" marL="457200" rtl="0" algn="l">
              <a:spcBef>
                <a:spcPts val="0"/>
              </a:spcBef>
              <a:spcAft>
                <a:spcPts val="0"/>
              </a:spcAft>
              <a:buSzPts val="1300"/>
              <a:buChar char="●"/>
            </a:pPr>
            <a:r>
              <a:rPr lang="en" sz="1300"/>
              <a:t>Generally decrease with age in many cohorts</a:t>
            </a:r>
            <a:endParaRPr sz="1300"/>
          </a:p>
          <a:p>
            <a:pPr indent="0" lvl="0" marL="457200" rtl="0" algn="l">
              <a:spcBef>
                <a:spcPts val="1200"/>
              </a:spcBef>
              <a:spcAft>
                <a:spcPts val="1200"/>
              </a:spcAft>
              <a:buNone/>
            </a:pPr>
            <a:r>
              <a:t/>
            </a:r>
            <a:endParaRPr/>
          </a:p>
        </p:txBody>
      </p:sp>
      <p:sp>
        <p:nvSpPr>
          <p:cNvPr id="267" name="Google Shape;267;p28"/>
          <p:cNvSpPr txBox="1"/>
          <p:nvPr>
            <p:ph type="title"/>
          </p:nvPr>
        </p:nvSpPr>
        <p:spPr>
          <a:xfrm>
            <a:off x="5170725" y="393750"/>
            <a:ext cx="2994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2400"/>
              <a:t>Clostridia</a:t>
            </a:r>
            <a:endParaRPr b="1" i="1" sz="2400"/>
          </a:p>
        </p:txBody>
      </p:sp>
      <p:sp>
        <p:nvSpPr>
          <p:cNvPr id="268" name="Google Shape;268;p28"/>
          <p:cNvSpPr txBox="1"/>
          <p:nvPr/>
        </p:nvSpPr>
        <p:spPr>
          <a:xfrm>
            <a:off x="1031525" y="977250"/>
            <a:ext cx="78921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Lato"/>
                <a:ea typeface="Lato"/>
                <a:cs typeface="Lato"/>
                <a:sym typeface="Lato"/>
              </a:rPr>
              <a:t>Abundance trends are not indicative of dysbiosis</a:t>
            </a:r>
            <a:endParaRPr b="1" sz="2400">
              <a:solidFill>
                <a:schemeClr val="lt1"/>
              </a:solidFill>
              <a:latin typeface="Lato"/>
              <a:ea typeface="Lato"/>
              <a:cs typeface="Lato"/>
              <a:sym typeface="Lato"/>
            </a:endParaRPr>
          </a:p>
        </p:txBody>
      </p:sp>
      <p:pic>
        <p:nvPicPr>
          <p:cNvPr id="269" name="Google Shape;269;p28"/>
          <p:cNvPicPr preferRelativeResize="0"/>
          <p:nvPr/>
        </p:nvPicPr>
        <p:blipFill>
          <a:blip r:embed="rId3">
            <a:alphaModFix/>
          </a:blip>
          <a:stretch>
            <a:fillRect/>
          </a:stretch>
        </p:blipFill>
        <p:spPr>
          <a:xfrm>
            <a:off x="3098796" y="2183100"/>
            <a:ext cx="3476099" cy="21356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2400"/>
              <a:t>Clostridia</a:t>
            </a:r>
            <a:r>
              <a:rPr b="1" lang="en" sz="2400"/>
              <a:t> Abundance Decreases with Age</a:t>
            </a:r>
            <a:endParaRPr b="1" sz="2400"/>
          </a:p>
        </p:txBody>
      </p:sp>
      <p:sp>
        <p:nvSpPr>
          <p:cNvPr id="275" name="Google Shape;275;p29"/>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Within the phylum </a:t>
            </a:r>
            <a:r>
              <a:rPr i="1" lang="en"/>
              <a:t>Firmicutes</a:t>
            </a:r>
            <a:r>
              <a:rPr lang="en"/>
              <a:t>, anaerobic, and spore-forming </a:t>
            </a:r>
            <a:endParaRPr/>
          </a:p>
          <a:p>
            <a:pPr indent="-349250" lvl="0" marL="457200" rtl="0" algn="l">
              <a:spcBef>
                <a:spcPts val="0"/>
              </a:spcBef>
              <a:spcAft>
                <a:spcPts val="0"/>
              </a:spcAft>
              <a:buSzPts val="1900"/>
              <a:buChar char="●"/>
            </a:pPr>
            <a:r>
              <a:rPr lang="en"/>
              <a:t>P</a:t>
            </a:r>
            <a:r>
              <a:rPr lang="en"/>
              <a:t>rovides protection from inflammatory bowel disease, metabolic syndrome, infections, and colorectal cancer</a:t>
            </a:r>
            <a:endParaRPr/>
          </a:p>
          <a:p>
            <a:pPr indent="-349250" lvl="0" marL="457200" rtl="0" algn="l">
              <a:spcBef>
                <a:spcPts val="0"/>
              </a:spcBef>
              <a:spcAft>
                <a:spcPts val="0"/>
              </a:spcAft>
              <a:buSzPts val="1900"/>
              <a:buChar char="●"/>
            </a:pPr>
            <a:r>
              <a:rPr lang="en"/>
              <a:t>Depleting</a:t>
            </a:r>
            <a:r>
              <a:rPr lang="en"/>
              <a:t> clostridia increases pathogenic bacteria abundance in mice</a:t>
            </a:r>
            <a:endParaRPr/>
          </a:p>
        </p:txBody>
      </p:sp>
      <p:pic>
        <p:nvPicPr>
          <p:cNvPr id="276" name="Google Shape;276;p29"/>
          <p:cNvPicPr preferRelativeResize="0"/>
          <p:nvPr/>
        </p:nvPicPr>
        <p:blipFill>
          <a:blip r:embed="rId3">
            <a:alphaModFix/>
          </a:blip>
          <a:stretch>
            <a:fillRect/>
          </a:stretch>
        </p:blipFill>
        <p:spPr>
          <a:xfrm>
            <a:off x="4170775" y="2670918"/>
            <a:ext cx="3383224" cy="2506611"/>
          </a:xfrm>
          <a:prstGeom prst="rect">
            <a:avLst/>
          </a:prstGeom>
          <a:noFill/>
          <a:ln>
            <a:noFill/>
          </a:ln>
        </p:spPr>
      </p:pic>
      <p:sp>
        <p:nvSpPr>
          <p:cNvPr id="277" name="Google Shape;277;p29"/>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Kim et al. (2017)</a:t>
            </a:r>
            <a:endParaRPr i="1" sz="1000">
              <a:solidFill>
                <a:schemeClr val="lt1"/>
              </a:solidFill>
              <a:latin typeface="Lato"/>
              <a:ea typeface="Lato"/>
              <a:cs typeface="Lato"/>
              <a:sym typeface="Lato"/>
            </a:endParaRPr>
          </a:p>
        </p:txBody>
      </p:sp>
      <p:pic>
        <p:nvPicPr>
          <p:cNvPr id="278" name="Google Shape;278;p29"/>
          <p:cNvPicPr preferRelativeResize="0"/>
          <p:nvPr/>
        </p:nvPicPr>
        <p:blipFill>
          <a:blip r:embed="rId4">
            <a:alphaModFix/>
          </a:blip>
          <a:stretch>
            <a:fillRect/>
          </a:stretch>
        </p:blipFill>
        <p:spPr>
          <a:xfrm>
            <a:off x="1733649" y="3078600"/>
            <a:ext cx="2183351" cy="206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title="Figure9_volcano_plot.png"/>
          <p:cNvPicPr preferRelativeResize="0"/>
          <p:nvPr/>
        </p:nvPicPr>
        <p:blipFill>
          <a:blip r:embed="rId3">
            <a:alphaModFix/>
          </a:blip>
          <a:stretch>
            <a:fillRect/>
          </a:stretch>
        </p:blipFill>
        <p:spPr>
          <a:xfrm>
            <a:off x="1551600" y="0"/>
            <a:ext cx="7074483"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1"/>
          <p:cNvPicPr preferRelativeResize="0"/>
          <p:nvPr/>
        </p:nvPicPr>
        <p:blipFill>
          <a:blip r:embed="rId3">
            <a:alphaModFix/>
          </a:blip>
          <a:stretch>
            <a:fillRect/>
          </a:stretch>
        </p:blipFill>
        <p:spPr>
          <a:xfrm>
            <a:off x="1137750" y="198617"/>
            <a:ext cx="8006252" cy="4671608"/>
          </a:xfrm>
          <a:prstGeom prst="rect">
            <a:avLst/>
          </a:prstGeom>
          <a:noFill/>
          <a:ln>
            <a:noFill/>
          </a:ln>
        </p:spPr>
      </p:pic>
      <p:cxnSp>
        <p:nvCxnSpPr>
          <p:cNvPr id="289" name="Google Shape;289;p31"/>
          <p:cNvCxnSpPr/>
          <p:nvPr/>
        </p:nvCxnSpPr>
        <p:spPr>
          <a:xfrm rot="10800000">
            <a:off x="6679200" y="1434250"/>
            <a:ext cx="754200" cy="658200"/>
          </a:xfrm>
          <a:prstGeom prst="straightConnector1">
            <a:avLst/>
          </a:prstGeom>
          <a:noFill/>
          <a:ln cap="flat" cmpd="sng" w="9525">
            <a:solidFill>
              <a:srgbClr val="FF0000"/>
            </a:solidFill>
            <a:prstDash val="solid"/>
            <a:round/>
            <a:headEnd len="med" w="med" type="none"/>
            <a:tailEnd len="med" w="med" type="triangle"/>
          </a:ln>
        </p:spPr>
      </p:cxnSp>
      <p:cxnSp>
        <p:nvCxnSpPr>
          <p:cNvPr id="290" name="Google Shape;290;p31"/>
          <p:cNvCxnSpPr/>
          <p:nvPr/>
        </p:nvCxnSpPr>
        <p:spPr>
          <a:xfrm>
            <a:off x="3742275" y="1923950"/>
            <a:ext cx="1187700" cy="345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pic>
        <p:nvPicPr>
          <p:cNvPr id="143" name="Google Shape;143;p14"/>
          <p:cNvPicPr preferRelativeResize="0"/>
          <p:nvPr/>
        </p:nvPicPr>
        <p:blipFill>
          <a:blip r:embed="rId3">
            <a:alphaModFix/>
          </a:blip>
          <a:stretch>
            <a:fillRect/>
          </a:stretch>
        </p:blipFill>
        <p:spPr>
          <a:xfrm>
            <a:off x="2589167" y="823854"/>
            <a:ext cx="4326825" cy="4326825"/>
          </a:xfrm>
          <a:prstGeom prst="rect">
            <a:avLst/>
          </a:prstGeom>
          <a:noFill/>
          <a:ln>
            <a:noFill/>
          </a:ln>
        </p:spPr>
      </p:pic>
      <p:sp>
        <p:nvSpPr>
          <p:cNvPr id="144" name="Google Shape;144;p14"/>
          <p:cNvSpPr txBox="1"/>
          <p:nvPr>
            <p:ph type="title"/>
          </p:nvPr>
        </p:nvSpPr>
        <p:spPr>
          <a:xfrm>
            <a:off x="1297500" y="393750"/>
            <a:ext cx="7723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00"/>
              <a:t>Complex Biological Processes Change with Age</a:t>
            </a:r>
            <a:endParaRPr b="1" sz="2600"/>
          </a:p>
        </p:txBody>
      </p:sp>
      <p:sp>
        <p:nvSpPr>
          <p:cNvPr id="145" name="Google Shape;145;p14"/>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Otin et al. (2023)</a:t>
            </a:r>
            <a:endParaRPr i="1" sz="1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228525" y="403600"/>
            <a:ext cx="7723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Bacillus</a:t>
            </a:r>
            <a:r>
              <a:rPr b="1" lang="en"/>
              <a:t> is used as a Probiotic</a:t>
            </a:r>
            <a:endParaRPr/>
          </a:p>
        </p:txBody>
      </p:sp>
      <p:sp>
        <p:nvSpPr>
          <p:cNvPr id="296" name="Google Shape;296;p32"/>
          <p:cNvSpPr txBox="1"/>
          <p:nvPr>
            <p:ph idx="1" type="body"/>
          </p:nvPr>
        </p:nvSpPr>
        <p:spPr>
          <a:xfrm>
            <a:off x="312150" y="1478850"/>
            <a:ext cx="3825300" cy="29112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Probiotic </a:t>
            </a:r>
            <a:r>
              <a:rPr i="1" lang="en" sz="1700"/>
              <a:t>Bacillus subtilis </a:t>
            </a:r>
            <a:r>
              <a:rPr lang="en" sz="1700"/>
              <a:t>supplementation has been shown to:</a:t>
            </a:r>
            <a:endParaRPr sz="1700"/>
          </a:p>
          <a:p>
            <a:pPr indent="-336550" lvl="1" marL="914400" rtl="0" algn="l">
              <a:lnSpc>
                <a:spcPct val="105000"/>
              </a:lnSpc>
              <a:spcBef>
                <a:spcPts val="0"/>
              </a:spcBef>
              <a:spcAft>
                <a:spcPts val="0"/>
              </a:spcAft>
              <a:buSzPts val="1700"/>
              <a:buChar char="○"/>
            </a:pPr>
            <a:r>
              <a:rPr lang="en"/>
              <a:t>Enhance vitamin B metabolism (B2, B6)</a:t>
            </a:r>
            <a:endParaRPr/>
          </a:p>
          <a:p>
            <a:pPr indent="-336550" lvl="1" marL="914400" rtl="0" algn="l">
              <a:lnSpc>
                <a:spcPct val="105000"/>
              </a:lnSpc>
              <a:spcBef>
                <a:spcPts val="0"/>
              </a:spcBef>
              <a:spcAft>
                <a:spcPts val="0"/>
              </a:spcAft>
              <a:buSzPts val="1700"/>
              <a:buChar char="○"/>
            </a:pPr>
            <a:r>
              <a:rPr lang="en"/>
              <a:t>Promote host metabolic homeostasis</a:t>
            </a:r>
            <a:endParaRPr/>
          </a:p>
          <a:p>
            <a:pPr indent="-336550" lvl="1" marL="914400" rtl="0" algn="l">
              <a:lnSpc>
                <a:spcPct val="105000"/>
              </a:lnSpc>
              <a:spcBef>
                <a:spcPts val="0"/>
              </a:spcBef>
              <a:spcAft>
                <a:spcPts val="0"/>
              </a:spcAft>
              <a:buSzPts val="1700"/>
              <a:buChar char="○"/>
            </a:pPr>
            <a:r>
              <a:rPr lang="en"/>
              <a:t>Modulate amino acid and purine metabolism</a:t>
            </a:r>
            <a:endParaRPr sz="1700"/>
          </a:p>
        </p:txBody>
      </p:sp>
      <p:pic>
        <p:nvPicPr>
          <p:cNvPr id="297" name="Google Shape;297;p32"/>
          <p:cNvPicPr preferRelativeResize="0"/>
          <p:nvPr/>
        </p:nvPicPr>
        <p:blipFill>
          <a:blip r:embed="rId3">
            <a:alphaModFix/>
          </a:blip>
          <a:stretch>
            <a:fillRect/>
          </a:stretch>
        </p:blipFill>
        <p:spPr>
          <a:xfrm>
            <a:off x="4137475" y="1609299"/>
            <a:ext cx="5006523" cy="3061225"/>
          </a:xfrm>
          <a:prstGeom prst="rect">
            <a:avLst/>
          </a:prstGeom>
          <a:noFill/>
          <a:ln>
            <a:noFill/>
          </a:ln>
        </p:spPr>
      </p:pic>
      <p:sp>
        <p:nvSpPr>
          <p:cNvPr id="298" name="Google Shape;298;p32"/>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Li et al. (2023)</a:t>
            </a:r>
            <a:endParaRPr i="1" sz="10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228525" y="403600"/>
            <a:ext cx="7723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Bacillus</a:t>
            </a:r>
            <a:r>
              <a:rPr b="1" lang="en"/>
              <a:t> is used as a Probiotic</a:t>
            </a:r>
            <a:endParaRPr/>
          </a:p>
        </p:txBody>
      </p:sp>
      <p:sp>
        <p:nvSpPr>
          <p:cNvPr id="304" name="Google Shape;304;p33"/>
          <p:cNvSpPr txBox="1"/>
          <p:nvPr>
            <p:ph idx="1" type="body"/>
          </p:nvPr>
        </p:nvSpPr>
        <p:spPr>
          <a:xfrm>
            <a:off x="312150" y="1478850"/>
            <a:ext cx="3825300" cy="29112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Probiotic </a:t>
            </a:r>
            <a:r>
              <a:rPr i="1" lang="en" sz="1700"/>
              <a:t>Bacillus subtilis </a:t>
            </a:r>
            <a:r>
              <a:rPr lang="en" sz="1700"/>
              <a:t>supplementation has been shown to:</a:t>
            </a:r>
            <a:endParaRPr sz="1700"/>
          </a:p>
          <a:p>
            <a:pPr indent="-336550" lvl="1" marL="914400" rtl="0" algn="l">
              <a:lnSpc>
                <a:spcPct val="105000"/>
              </a:lnSpc>
              <a:spcBef>
                <a:spcPts val="0"/>
              </a:spcBef>
              <a:spcAft>
                <a:spcPts val="0"/>
              </a:spcAft>
              <a:buSzPts val="1700"/>
              <a:buChar char="○"/>
            </a:pPr>
            <a:r>
              <a:rPr lang="en"/>
              <a:t>Enhance vitamin B metabolism (B2, B6)</a:t>
            </a:r>
            <a:endParaRPr/>
          </a:p>
          <a:p>
            <a:pPr indent="-336550" lvl="1" marL="914400" rtl="0" algn="l">
              <a:lnSpc>
                <a:spcPct val="105000"/>
              </a:lnSpc>
              <a:spcBef>
                <a:spcPts val="0"/>
              </a:spcBef>
              <a:spcAft>
                <a:spcPts val="0"/>
              </a:spcAft>
              <a:buSzPts val="1700"/>
              <a:buChar char="○"/>
            </a:pPr>
            <a:r>
              <a:rPr lang="en"/>
              <a:t>Promote host metabolic homeostasis</a:t>
            </a:r>
            <a:endParaRPr/>
          </a:p>
          <a:p>
            <a:pPr indent="-336550" lvl="1" marL="914400" rtl="0" algn="l">
              <a:lnSpc>
                <a:spcPct val="105000"/>
              </a:lnSpc>
              <a:spcBef>
                <a:spcPts val="0"/>
              </a:spcBef>
              <a:spcAft>
                <a:spcPts val="0"/>
              </a:spcAft>
              <a:buSzPts val="1700"/>
              <a:buChar char="○"/>
            </a:pPr>
            <a:r>
              <a:rPr lang="en"/>
              <a:t>Modulate amino acid and purine metabolism</a:t>
            </a:r>
            <a:endParaRPr sz="1700"/>
          </a:p>
        </p:txBody>
      </p:sp>
      <p:sp>
        <p:nvSpPr>
          <p:cNvPr id="305" name="Google Shape;305;p33"/>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Li et al. (2023)</a:t>
            </a:r>
            <a:endParaRPr i="1" sz="1000">
              <a:solidFill>
                <a:schemeClr val="lt1"/>
              </a:solidFill>
              <a:latin typeface="Lato"/>
              <a:ea typeface="Lato"/>
              <a:cs typeface="Lato"/>
              <a:sym typeface="Lato"/>
            </a:endParaRPr>
          </a:p>
        </p:txBody>
      </p:sp>
      <p:pic>
        <p:nvPicPr>
          <p:cNvPr id="306" name="Google Shape;306;p33"/>
          <p:cNvPicPr preferRelativeResize="0"/>
          <p:nvPr/>
        </p:nvPicPr>
        <p:blipFill>
          <a:blip r:embed="rId3">
            <a:alphaModFix/>
          </a:blip>
          <a:stretch>
            <a:fillRect/>
          </a:stretch>
        </p:blipFill>
        <p:spPr>
          <a:xfrm>
            <a:off x="4915136" y="1049213"/>
            <a:ext cx="3385426" cy="2094075"/>
          </a:xfrm>
          <a:prstGeom prst="rect">
            <a:avLst/>
          </a:prstGeom>
          <a:noFill/>
          <a:ln>
            <a:noFill/>
          </a:ln>
        </p:spPr>
      </p:pic>
      <p:pic>
        <p:nvPicPr>
          <p:cNvPr id="307" name="Google Shape;307;p33"/>
          <p:cNvPicPr preferRelativeResize="0"/>
          <p:nvPr/>
        </p:nvPicPr>
        <p:blipFill>
          <a:blip r:embed="rId4">
            <a:alphaModFix/>
          </a:blip>
          <a:stretch>
            <a:fillRect/>
          </a:stretch>
        </p:blipFill>
        <p:spPr>
          <a:xfrm>
            <a:off x="5813525" y="3143300"/>
            <a:ext cx="1931275" cy="1931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pic>
        <p:nvPicPr>
          <p:cNvPr id="312" name="Google Shape;312;p34"/>
          <p:cNvPicPr preferRelativeResize="0"/>
          <p:nvPr/>
        </p:nvPicPr>
        <p:blipFill>
          <a:blip r:embed="rId3">
            <a:alphaModFix/>
          </a:blip>
          <a:stretch>
            <a:fillRect/>
          </a:stretch>
        </p:blipFill>
        <p:spPr>
          <a:xfrm>
            <a:off x="1137750" y="198617"/>
            <a:ext cx="8006252" cy="4671608"/>
          </a:xfrm>
          <a:prstGeom prst="rect">
            <a:avLst/>
          </a:prstGeom>
          <a:noFill/>
          <a:ln>
            <a:noFill/>
          </a:ln>
        </p:spPr>
      </p:pic>
      <p:cxnSp>
        <p:nvCxnSpPr>
          <p:cNvPr id="313" name="Google Shape;313;p34"/>
          <p:cNvCxnSpPr/>
          <p:nvPr/>
        </p:nvCxnSpPr>
        <p:spPr>
          <a:xfrm flipH="1" rot="10800000">
            <a:off x="2374675" y="2457100"/>
            <a:ext cx="506400" cy="8931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1228525" y="403600"/>
            <a:ext cx="739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i="1" lang="en" sz="2790"/>
              <a:t>Methanobacteria</a:t>
            </a:r>
            <a:r>
              <a:rPr b="1" lang="en" sz="2790"/>
              <a:t> (Archaea) as Key Hydrogen Consumers in the Gut</a:t>
            </a:r>
            <a:endParaRPr sz="2790"/>
          </a:p>
        </p:txBody>
      </p:sp>
      <p:sp>
        <p:nvSpPr>
          <p:cNvPr id="319" name="Google Shape;319;p35"/>
          <p:cNvSpPr txBox="1"/>
          <p:nvPr>
            <p:ph idx="1" type="body"/>
          </p:nvPr>
        </p:nvSpPr>
        <p:spPr>
          <a:xfrm>
            <a:off x="312150" y="1478850"/>
            <a:ext cx="3825300" cy="2911200"/>
          </a:xfrm>
          <a:prstGeom prst="rect">
            <a:avLst/>
          </a:prstGeom>
        </p:spPr>
        <p:txBody>
          <a:bodyPr anchorCtr="0" anchor="t" bIns="91425" lIns="91425" spcFirstLastPara="1" rIns="91425" wrap="square" tIns="91425">
            <a:normAutofit/>
          </a:bodyPr>
          <a:lstStyle/>
          <a:p>
            <a:pPr indent="-342900" lvl="0" marL="457200" rtl="0" algn="l">
              <a:lnSpc>
                <a:spcPct val="105000"/>
              </a:lnSpc>
              <a:spcBef>
                <a:spcPts val="0"/>
              </a:spcBef>
              <a:spcAft>
                <a:spcPts val="0"/>
              </a:spcAft>
              <a:buSzPts val="1800"/>
              <a:buChar char="●"/>
            </a:pPr>
            <a:r>
              <a:rPr lang="en" sz="1800"/>
              <a:t>Understudied </a:t>
            </a:r>
            <a:endParaRPr sz="1800"/>
          </a:p>
          <a:p>
            <a:pPr indent="-342900" lvl="0" marL="457200" rtl="0" algn="l">
              <a:lnSpc>
                <a:spcPct val="105000"/>
              </a:lnSpc>
              <a:spcBef>
                <a:spcPts val="0"/>
              </a:spcBef>
              <a:spcAft>
                <a:spcPts val="0"/>
              </a:spcAft>
              <a:buSzPts val="1800"/>
              <a:buChar char="●"/>
            </a:pPr>
            <a:r>
              <a:rPr lang="en" sz="1800"/>
              <a:t>Consume hydrogen (H₂) and other fermentation by-products produced by gut bacteria</a:t>
            </a:r>
            <a:endParaRPr sz="1800"/>
          </a:p>
          <a:p>
            <a:pPr indent="-342900" lvl="0" marL="457200" rtl="0" algn="l">
              <a:lnSpc>
                <a:spcPct val="105000"/>
              </a:lnSpc>
              <a:spcBef>
                <a:spcPts val="0"/>
              </a:spcBef>
              <a:spcAft>
                <a:spcPts val="0"/>
              </a:spcAft>
              <a:buSzPts val="1800"/>
              <a:buChar char="●"/>
            </a:pPr>
            <a:r>
              <a:rPr lang="en" sz="1800"/>
              <a:t>Support microbial cross-feeding and community stability</a:t>
            </a:r>
            <a:endParaRPr sz="1800"/>
          </a:p>
        </p:txBody>
      </p:sp>
      <p:sp>
        <p:nvSpPr>
          <p:cNvPr id="320" name="Google Shape;320;p35"/>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Malat et al (2024)</a:t>
            </a:r>
            <a:endParaRPr i="1" sz="1000">
              <a:solidFill>
                <a:schemeClr val="lt1"/>
              </a:solidFill>
              <a:latin typeface="Lato"/>
              <a:ea typeface="Lato"/>
              <a:cs typeface="Lato"/>
              <a:sym typeface="Lato"/>
            </a:endParaRPr>
          </a:p>
        </p:txBody>
      </p:sp>
      <p:pic>
        <p:nvPicPr>
          <p:cNvPr id="321" name="Google Shape;321;p35"/>
          <p:cNvPicPr preferRelativeResize="0"/>
          <p:nvPr/>
        </p:nvPicPr>
        <p:blipFill>
          <a:blip r:embed="rId3">
            <a:alphaModFix/>
          </a:blip>
          <a:stretch>
            <a:fillRect/>
          </a:stretch>
        </p:blipFill>
        <p:spPr>
          <a:xfrm>
            <a:off x="4333300" y="1720075"/>
            <a:ext cx="4810700" cy="2625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1228525" y="403600"/>
            <a:ext cx="739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90"/>
              <a:t>Methanobacteria (Archaea) as Key Hydrogen Consumers in the Gut</a:t>
            </a:r>
            <a:endParaRPr sz="2790"/>
          </a:p>
        </p:txBody>
      </p:sp>
      <p:sp>
        <p:nvSpPr>
          <p:cNvPr id="327" name="Google Shape;327;p36"/>
          <p:cNvSpPr txBox="1"/>
          <p:nvPr>
            <p:ph idx="1" type="body"/>
          </p:nvPr>
        </p:nvSpPr>
        <p:spPr>
          <a:xfrm>
            <a:off x="312150" y="1478850"/>
            <a:ext cx="3825300" cy="29112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sz="1800"/>
              <a:t>Understudied </a:t>
            </a:r>
            <a:endParaRPr sz="1800"/>
          </a:p>
          <a:p>
            <a:pPr indent="-342900" lvl="0" marL="457200" rtl="0" algn="l">
              <a:lnSpc>
                <a:spcPct val="105000"/>
              </a:lnSpc>
              <a:spcBef>
                <a:spcPts val="0"/>
              </a:spcBef>
              <a:spcAft>
                <a:spcPts val="0"/>
              </a:spcAft>
              <a:buSzPts val="1800"/>
              <a:buChar char="●"/>
            </a:pPr>
            <a:r>
              <a:rPr lang="en" sz="1800"/>
              <a:t>Consume hydrogen (H₂) and other fermentation by-products produced by gut bacteria</a:t>
            </a:r>
            <a:endParaRPr sz="1800"/>
          </a:p>
          <a:p>
            <a:pPr indent="-342900" lvl="0" marL="457200" rtl="0" algn="l">
              <a:lnSpc>
                <a:spcPct val="105000"/>
              </a:lnSpc>
              <a:spcBef>
                <a:spcPts val="0"/>
              </a:spcBef>
              <a:spcAft>
                <a:spcPts val="0"/>
              </a:spcAft>
              <a:buSzPts val="1800"/>
              <a:buChar char="●"/>
            </a:pPr>
            <a:r>
              <a:rPr lang="en" sz="1800"/>
              <a:t>Support microbial cross-feeding and community stability</a:t>
            </a:r>
            <a:endParaRPr sz="1800"/>
          </a:p>
          <a:p>
            <a:pPr indent="-342900" lvl="0" marL="457200" rtl="0" algn="l">
              <a:spcBef>
                <a:spcPts val="0"/>
              </a:spcBef>
              <a:spcAft>
                <a:spcPts val="0"/>
              </a:spcAft>
              <a:buSzPts val="1800"/>
              <a:buChar char="●"/>
            </a:pPr>
            <a:r>
              <a:rPr lang="en" sz="1800"/>
              <a:t>Lower TMAO = </a:t>
            </a:r>
            <a:r>
              <a:rPr lang="en" sz="1800"/>
              <a:t>cardiovascular</a:t>
            </a:r>
            <a:r>
              <a:rPr lang="en" sz="1800"/>
              <a:t> risk modulation</a:t>
            </a:r>
            <a:endParaRPr sz="1800"/>
          </a:p>
          <a:p>
            <a:pPr indent="0" lvl="0" marL="0" rtl="0" algn="l">
              <a:lnSpc>
                <a:spcPct val="105000"/>
              </a:lnSpc>
              <a:spcBef>
                <a:spcPts val="1200"/>
              </a:spcBef>
              <a:spcAft>
                <a:spcPts val="1200"/>
              </a:spcAft>
              <a:buNone/>
            </a:pPr>
            <a:r>
              <a:t/>
            </a:r>
            <a:endParaRPr sz="1800"/>
          </a:p>
        </p:txBody>
      </p:sp>
      <p:sp>
        <p:nvSpPr>
          <p:cNvPr id="328" name="Google Shape;328;p36"/>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Ramezani et al  (2018)</a:t>
            </a:r>
            <a:endParaRPr i="1" sz="1000">
              <a:solidFill>
                <a:schemeClr val="lt1"/>
              </a:solidFill>
              <a:latin typeface="Lato"/>
              <a:ea typeface="Lato"/>
              <a:cs typeface="Lato"/>
              <a:sym typeface="Lato"/>
            </a:endParaRPr>
          </a:p>
        </p:txBody>
      </p:sp>
      <p:pic>
        <p:nvPicPr>
          <p:cNvPr id="329" name="Google Shape;329;p36"/>
          <p:cNvPicPr preferRelativeResize="0"/>
          <p:nvPr/>
        </p:nvPicPr>
        <p:blipFill rotWithShape="1">
          <a:blip r:embed="rId3">
            <a:alphaModFix/>
          </a:blip>
          <a:srcRect b="0" l="0" r="0" t="48638"/>
          <a:stretch/>
        </p:blipFill>
        <p:spPr>
          <a:xfrm>
            <a:off x="4269011" y="1583750"/>
            <a:ext cx="4835564" cy="2806300"/>
          </a:xfrm>
          <a:prstGeom prst="rect">
            <a:avLst/>
          </a:prstGeom>
          <a:noFill/>
          <a:ln>
            <a:noFill/>
          </a:ln>
        </p:spPr>
      </p:pic>
      <p:sp>
        <p:nvSpPr>
          <p:cNvPr id="330" name="Google Shape;330;p36"/>
          <p:cNvSpPr/>
          <p:nvPr/>
        </p:nvSpPr>
        <p:spPr>
          <a:xfrm>
            <a:off x="5754375" y="2685450"/>
            <a:ext cx="758700" cy="151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7"/>
          <p:cNvPicPr preferRelativeResize="0"/>
          <p:nvPr/>
        </p:nvPicPr>
        <p:blipFill rotWithShape="1">
          <a:blip r:embed="rId3">
            <a:alphaModFix/>
          </a:blip>
          <a:srcRect b="0" l="0" r="33796" t="0"/>
          <a:stretch/>
        </p:blipFill>
        <p:spPr>
          <a:xfrm>
            <a:off x="1107150" y="43715"/>
            <a:ext cx="8036849" cy="50560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Conclusions</a:t>
            </a:r>
            <a:endParaRPr b="1"/>
          </a:p>
        </p:txBody>
      </p:sp>
      <p:sp>
        <p:nvSpPr>
          <p:cNvPr id="341" name="Google Shape;341;p3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36550" lvl="0" marL="457200" rtl="0" algn="l">
              <a:spcBef>
                <a:spcPts val="0"/>
              </a:spcBef>
              <a:spcAft>
                <a:spcPts val="0"/>
              </a:spcAft>
              <a:buSzPts val="1700"/>
              <a:buChar char="●"/>
            </a:pPr>
            <a:r>
              <a:rPr lang="en" sz="1700"/>
              <a:t>Relative abundance for several health promoting classes were increased in the Centenarian cohort</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Microbial composition changes to support aging physiology and not simply maintain the younger profile</a:t>
            </a:r>
            <a:endParaRPr sz="1700"/>
          </a:p>
          <a:p>
            <a:pPr indent="0" lvl="0" marL="0" rtl="0" algn="l">
              <a:spcBef>
                <a:spcPts val="1200"/>
              </a:spcBef>
              <a:spcAft>
                <a:spcPts val="0"/>
              </a:spcAft>
              <a:buNone/>
            </a:pPr>
            <a:r>
              <a:t/>
            </a:r>
            <a:endParaRPr sz="1700"/>
          </a:p>
          <a:p>
            <a:pPr indent="-336550" lvl="0" marL="457200" rtl="0" algn="l">
              <a:spcBef>
                <a:spcPts val="1200"/>
              </a:spcBef>
              <a:spcAft>
                <a:spcPts val="0"/>
              </a:spcAft>
              <a:buSzPts val="1700"/>
              <a:buChar char="●"/>
            </a:pPr>
            <a:r>
              <a:rPr lang="en" sz="1700"/>
              <a:t>These changes in composition are not indicative of dysbiosis, countering the general aging model</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Future Directions</a:t>
            </a:r>
            <a:endParaRPr b="1"/>
          </a:p>
        </p:txBody>
      </p:sp>
      <p:sp>
        <p:nvSpPr>
          <p:cNvPr id="347" name="Google Shape;347;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a:t>Re-run Kraken and Bracken at the species level</a:t>
            </a:r>
            <a:endParaRPr/>
          </a:p>
          <a:p>
            <a:pPr indent="-349250" lvl="0" marL="457200" rtl="0" algn="l">
              <a:spcBef>
                <a:spcPts val="0"/>
              </a:spcBef>
              <a:spcAft>
                <a:spcPts val="0"/>
              </a:spcAft>
              <a:buSzPts val="1900"/>
              <a:buChar char="●"/>
            </a:pPr>
            <a:r>
              <a:rPr lang="en"/>
              <a:t>Perform functional enrichment</a:t>
            </a:r>
            <a:endParaRPr/>
          </a:p>
          <a:p>
            <a:pPr indent="-349250" lvl="0" marL="457200" rtl="0" algn="l">
              <a:spcBef>
                <a:spcPts val="0"/>
              </a:spcBef>
              <a:spcAft>
                <a:spcPts val="0"/>
              </a:spcAft>
              <a:buSzPts val="1900"/>
              <a:buChar char="●"/>
            </a:pPr>
            <a:r>
              <a:rPr lang="en"/>
              <a:t>Extend comparison to another population with shorter lifespan </a:t>
            </a:r>
            <a:endParaRPr/>
          </a:p>
          <a:p>
            <a:pPr indent="0" lvl="0" marL="0" rtl="0" algn="l">
              <a:spcBef>
                <a:spcPts val="1200"/>
              </a:spcBef>
              <a:spcAft>
                <a:spcPts val="1200"/>
              </a:spcAft>
              <a:buNone/>
            </a:pPr>
            <a:r>
              <a:t/>
            </a:r>
            <a:endParaRPr/>
          </a:p>
        </p:txBody>
      </p:sp>
      <p:pic>
        <p:nvPicPr>
          <p:cNvPr id="348" name="Google Shape;348;p39"/>
          <p:cNvPicPr preferRelativeResize="0"/>
          <p:nvPr/>
        </p:nvPicPr>
        <p:blipFill>
          <a:blip r:embed="rId3">
            <a:alphaModFix/>
          </a:blip>
          <a:stretch>
            <a:fillRect/>
          </a:stretch>
        </p:blipFill>
        <p:spPr>
          <a:xfrm>
            <a:off x="4765134" y="2608860"/>
            <a:ext cx="3696989" cy="2460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Further Questions</a:t>
            </a:r>
            <a:endParaRPr b="1"/>
          </a:p>
        </p:txBody>
      </p:sp>
      <p:sp>
        <p:nvSpPr>
          <p:cNvPr id="354" name="Google Shape;354;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eriod"/>
            </a:pPr>
            <a:r>
              <a:rPr lang="en"/>
              <a:t>Do the increase in species richness translate to increases in metabolic functions?</a:t>
            </a:r>
            <a:endParaRPr/>
          </a:p>
          <a:p>
            <a:pPr indent="-349250" lvl="0" marL="457200" rtl="0" algn="l">
              <a:spcBef>
                <a:spcPts val="0"/>
              </a:spcBef>
              <a:spcAft>
                <a:spcPts val="0"/>
              </a:spcAft>
              <a:buSzPts val="1900"/>
              <a:buAutoNum type="arabicPeriod"/>
            </a:pPr>
            <a:r>
              <a:rPr lang="en"/>
              <a:t>Are taxonomic patterns driven by age itself or by long-term diet and lifestyle unique to centenarians?</a:t>
            </a:r>
            <a:endParaRPr/>
          </a:p>
          <a:p>
            <a:pPr indent="0" lvl="0" marL="45720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Otin et al. (2023)</a:t>
            </a:r>
            <a:endParaRPr i="1" sz="1000">
              <a:solidFill>
                <a:schemeClr val="lt1"/>
              </a:solidFill>
              <a:latin typeface="Lato"/>
              <a:ea typeface="Lato"/>
              <a:cs typeface="Lato"/>
              <a:sym typeface="Lato"/>
            </a:endParaRPr>
          </a:p>
        </p:txBody>
      </p:sp>
      <p:pic>
        <p:nvPicPr>
          <p:cNvPr id="151" name="Google Shape;151;p15"/>
          <p:cNvPicPr preferRelativeResize="0"/>
          <p:nvPr/>
        </p:nvPicPr>
        <p:blipFill>
          <a:blip r:embed="rId3">
            <a:alphaModFix/>
          </a:blip>
          <a:stretch>
            <a:fillRect/>
          </a:stretch>
        </p:blipFill>
        <p:spPr>
          <a:xfrm>
            <a:off x="2589167" y="823854"/>
            <a:ext cx="4326825" cy="4326825"/>
          </a:xfrm>
          <a:prstGeom prst="rect">
            <a:avLst/>
          </a:prstGeom>
          <a:noFill/>
          <a:ln>
            <a:noFill/>
          </a:ln>
        </p:spPr>
      </p:pic>
      <p:sp>
        <p:nvSpPr>
          <p:cNvPr id="152" name="Google Shape;152;p15"/>
          <p:cNvSpPr txBox="1"/>
          <p:nvPr>
            <p:ph type="title"/>
          </p:nvPr>
        </p:nvSpPr>
        <p:spPr>
          <a:xfrm>
            <a:off x="1297500" y="393750"/>
            <a:ext cx="7723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600"/>
              <a:t>Complex Biological Processes Change with Age</a:t>
            </a:r>
            <a:endParaRPr b="1" sz="2600"/>
          </a:p>
        </p:txBody>
      </p:sp>
      <p:sp>
        <p:nvSpPr>
          <p:cNvPr id="153" name="Google Shape;153;p15"/>
          <p:cNvSpPr/>
          <p:nvPr/>
        </p:nvSpPr>
        <p:spPr>
          <a:xfrm>
            <a:off x="3713125" y="866400"/>
            <a:ext cx="1044000" cy="1119325"/>
          </a:xfrm>
          <a:custGeom>
            <a:rect b="b" l="l" r="r" t="t"/>
            <a:pathLst>
              <a:path extrusionOk="0" h="44773" w="41760">
                <a:moveTo>
                  <a:pt x="0" y="11193"/>
                </a:moveTo>
                <a:lnTo>
                  <a:pt x="19373" y="44773"/>
                </a:lnTo>
                <a:lnTo>
                  <a:pt x="26692" y="41329"/>
                </a:lnTo>
                <a:lnTo>
                  <a:pt x="35087" y="39176"/>
                </a:lnTo>
                <a:lnTo>
                  <a:pt x="41760" y="39391"/>
                </a:lnTo>
                <a:lnTo>
                  <a:pt x="41544" y="0"/>
                </a:lnTo>
                <a:lnTo>
                  <a:pt x="27768" y="1291"/>
                </a:lnTo>
                <a:lnTo>
                  <a:pt x="17006" y="3659"/>
                </a:lnTo>
                <a:lnTo>
                  <a:pt x="8826" y="6888"/>
                </a:lnTo>
                <a:close/>
              </a:path>
            </a:pathLst>
          </a:custGeom>
          <a:noFill/>
          <a:ln cap="flat" cmpd="sng" w="38100">
            <a:solidFill>
              <a:srgbClr val="FF0000"/>
            </a:solidFill>
            <a:prstDash val="solid"/>
            <a:round/>
            <a:headEnd len="med" w="med" type="none"/>
            <a:tailEnd len="med" w="med" type="none"/>
          </a:ln>
        </p:spPr>
      </p:sp>
      <p:sp>
        <p:nvSpPr>
          <p:cNvPr id="154" name="Google Shape;154;p15"/>
          <p:cNvSpPr/>
          <p:nvPr/>
        </p:nvSpPr>
        <p:spPr>
          <a:xfrm rot="10800000">
            <a:off x="4749508" y="4008942"/>
            <a:ext cx="1044000" cy="1119325"/>
          </a:xfrm>
          <a:custGeom>
            <a:rect b="b" l="l" r="r" t="t"/>
            <a:pathLst>
              <a:path extrusionOk="0" h="44773" w="41760">
                <a:moveTo>
                  <a:pt x="0" y="11193"/>
                </a:moveTo>
                <a:lnTo>
                  <a:pt x="19373" y="44773"/>
                </a:lnTo>
                <a:lnTo>
                  <a:pt x="26692" y="41329"/>
                </a:lnTo>
                <a:lnTo>
                  <a:pt x="35087" y="39176"/>
                </a:lnTo>
                <a:lnTo>
                  <a:pt x="41760" y="39391"/>
                </a:lnTo>
                <a:lnTo>
                  <a:pt x="41544" y="0"/>
                </a:lnTo>
                <a:lnTo>
                  <a:pt x="27768" y="1291"/>
                </a:lnTo>
                <a:lnTo>
                  <a:pt x="17006" y="3659"/>
                </a:lnTo>
                <a:lnTo>
                  <a:pt x="8826" y="6888"/>
                </a:lnTo>
                <a:close/>
              </a:path>
            </a:pathLst>
          </a:custGeom>
          <a:noFill/>
          <a:ln cap="flat" cmpd="sng" w="38100">
            <a:solidFill>
              <a:srgbClr val="FF0000"/>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723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Microbiota Influence Immunity, Metabolism, and Homeostasis</a:t>
            </a:r>
            <a:endParaRPr b="1" sz="2300"/>
          </a:p>
        </p:txBody>
      </p:sp>
      <p:pic>
        <p:nvPicPr>
          <p:cNvPr id="160" name="Google Shape;160;p16"/>
          <p:cNvPicPr preferRelativeResize="0"/>
          <p:nvPr/>
        </p:nvPicPr>
        <p:blipFill rotWithShape="1">
          <a:blip r:embed="rId3">
            <a:alphaModFix/>
          </a:blip>
          <a:srcRect b="8114" l="20653" r="19687" t="7088"/>
          <a:stretch/>
        </p:blipFill>
        <p:spPr>
          <a:xfrm>
            <a:off x="474150" y="1535450"/>
            <a:ext cx="3634099" cy="2905351"/>
          </a:xfrm>
          <a:prstGeom prst="rect">
            <a:avLst/>
          </a:prstGeom>
          <a:noFill/>
          <a:ln>
            <a:noFill/>
          </a:ln>
        </p:spPr>
      </p:pic>
      <p:sp>
        <p:nvSpPr>
          <p:cNvPr id="161" name="Google Shape;161;p16"/>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Segre (2025)</a:t>
            </a:r>
            <a:endParaRPr i="1" sz="1000">
              <a:solidFill>
                <a:schemeClr val="lt1"/>
              </a:solidFill>
              <a:latin typeface="Lato"/>
              <a:ea typeface="Lato"/>
              <a:cs typeface="Lato"/>
              <a:sym typeface="Lato"/>
            </a:endParaRPr>
          </a:p>
        </p:txBody>
      </p:sp>
      <p:sp>
        <p:nvSpPr>
          <p:cNvPr id="162" name="Google Shape;162;p16"/>
          <p:cNvSpPr/>
          <p:nvPr/>
        </p:nvSpPr>
        <p:spPr>
          <a:xfrm>
            <a:off x="923000" y="3064551"/>
            <a:ext cx="912000" cy="99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297500" y="393750"/>
            <a:ext cx="7723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t>Microbiota Influence Immunity, Metabolism, and Homeostasis</a:t>
            </a:r>
            <a:endParaRPr b="1" sz="2300"/>
          </a:p>
        </p:txBody>
      </p:sp>
      <p:pic>
        <p:nvPicPr>
          <p:cNvPr id="168" name="Google Shape;168;p17"/>
          <p:cNvPicPr preferRelativeResize="0"/>
          <p:nvPr/>
        </p:nvPicPr>
        <p:blipFill rotWithShape="1">
          <a:blip r:embed="rId3">
            <a:alphaModFix/>
          </a:blip>
          <a:srcRect b="8114" l="20653" r="19687" t="7088"/>
          <a:stretch/>
        </p:blipFill>
        <p:spPr>
          <a:xfrm>
            <a:off x="474150" y="1535450"/>
            <a:ext cx="3634099" cy="2905351"/>
          </a:xfrm>
          <a:prstGeom prst="rect">
            <a:avLst/>
          </a:prstGeom>
          <a:noFill/>
          <a:ln>
            <a:noFill/>
          </a:ln>
        </p:spPr>
      </p:pic>
      <p:sp>
        <p:nvSpPr>
          <p:cNvPr id="169" name="Google Shape;169;p17"/>
          <p:cNvSpPr txBox="1"/>
          <p:nvPr/>
        </p:nvSpPr>
        <p:spPr>
          <a:xfrm>
            <a:off x="123675"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Segre (2025)</a:t>
            </a:r>
            <a:endParaRPr i="1" sz="1000">
              <a:solidFill>
                <a:schemeClr val="lt1"/>
              </a:solidFill>
              <a:latin typeface="Lato"/>
              <a:ea typeface="Lato"/>
              <a:cs typeface="Lato"/>
              <a:sym typeface="Lato"/>
            </a:endParaRPr>
          </a:p>
        </p:txBody>
      </p:sp>
      <p:pic>
        <p:nvPicPr>
          <p:cNvPr id="170" name="Google Shape;170;p17"/>
          <p:cNvPicPr preferRelativeResize="0"/>
          <p:nvPr/>
        </p:nvPicPr>
        <p:blipFill rotWithShape="1">
          <a:blip r:embed="rId4">
            <a:alphaModFix/>
          </a:blip>
          <a:srcRect b="15122" l="2876" r="5220" t="22412"/>
          <a:stretch/>
        </p:blipFill>
        <p:spPr>
          <a:xfrm>
            <a:off x="4108250" y="1715501"/>
            <a:ext cx="5035751" cy="2298802"/>
          </a:xfrm>
          <a:prstGeom prst="rect">
            <a:avLst/>
          </a:prstGeom>
          <a:noFill/>
          <a:ln>
            <a:noFill/>
          </a:ln>
        </p:spPr>
      </p:pic>
      <p:sp>
        <p:nvSpPr>
          <p:cNvPr id="171" name="Google Shape;171;p17"/>
          <p:cNvSpPr/>
          <p:nvPr/>
        </p:nvSpPr>
        <p:spPr>
          <a:xfrm>
            <a:off x="923000" y="3064551"/>
            <a:ext cx="912000" cy="99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645950" y="1307850"/>
            <a:ext cx="7852104" cy="3557975"/>
          </a:xfrm>
          <a:prstGeom prst="rect">
            <a:avLst/>
          </a:prstGeom>
          <a:noFill/>
          <a:ln>
            <a:noFill/>
          </a:ln>
        </p:spPr>
      </p:pic>
      <p:sp>
        <p:nvSpPr>
          <p:cNvPr id="177" name="Google Shape;177;p18"/>
          <p:cNvSpPr txBox="1"/>
          <p:nvPr>
            <p:ph type="title"/>
          </p:nvPr>
        </p:nvSpPr>
        <p:spPr>
          <a:xfrm>
            <a:off x="1297500" y="393750"/>
            <a:ext cx="7734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Aging Reshapes Microbial Diversity and Function</a:t>
            </a:r>
            <a:endParaRPr b="1" sz="2400"/>
          </a:p>
        </p:txBody>
      </p:sp>
      <p:sp>
        <p:nvSpPr>
          <p:cNvPr id="178" name="Google Shape;178;p18"/>
          <p:cNvSpPr txBox="1"/>
          <p:nvPr/>
        </p:nvSpPr>
        <p:spPr>
          <a:xfrm>
            <a:off x="108792" y="4731175"/>
            <a:ext cx="1773000" cy="1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lt1"/>
                </a:solidFill>
                <a:latin typeface="Lato"/>
                <a:ea typeface="Lato"/>
                <a:cs typeface="Lato"/>
                <a:sym typeface="Lato"/>
              </a:rPr>
              <a:t>Gosawmi</a:t>
            </a:r>
            <a:r>
              <a:rPr i="1" lang="en" sz="1000">
                <a:solidFill>
                  <a:schemeClr val="lt1"/>
                </a:solidFill>
                <a:latin typeface="Lato"/>
                <a:ea typeface="Lato"/>
                <a:cs typeface="Lato"/>
                <a:sym typeface="Lato"/>
              </a:rPr>
              <a:t> (2024)</a:t>
            </a:r>
            <a:endParaRPr i="1" sz="1000">
              <a:solidFill>
                <a:schemeClr val="lt1"/>
              </a:solidFill>
              <a:latin typeface="Lato"/>
              <a:ea typeface="Lato"/>
              <a:cs typeface="Lato"/>
              <a:sym typeface="Lato"/>
            </a:endParaRPr>
          </a:p>
        </p:txBody>
      </p:sp>
      <p:sp>
        <p:nvSpPr>
          <p:cNvPr id="179" name="Google Shape;179;p18"/>
          <p:cNvSpPr/>
          <p:nvPr/>
        </p:nvSpPr>
        <p:spPr>
          <a:xfrm>
            <a:off x="3071800" y="4450475"/>
            <a:ext cx="3136800" cy="345000"/>
          </a:xfrm>
          <a:prstGeom prst="rightArrow">
            <a:avLst>
              <a:gd fmla="val 50000" name="adj1"/>
              <a:gd fmla="val 50000" name="adj2"/>
            </a:avLst>
          </a:prstGeom>
          <a:gradFill>
            <a:gsLst>
              <a:gs pos="0">
                <a:srgbClr val="EA9999"/>
              </a:gs>
              <a:gs pos="36000">
                <a:srgbClr val="FCF2F2"/>
              </a:gs>
              <a:gs pos="60000">
                <a:srgbClr val="E7F6F3"/>
              </a:gs>
              <a:gs pos="100000">
                <a:srgbClr val="93C47D"/>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AGE</a:t>
            </a:r>
            <a:endParaRPr b="1">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1297500" y="393750"/>
            <a:ext cx="77238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Centenarian Populations’ Microbiomes as Models of Healthy Aging</a:t>
            </a:r>
            <a:endParaRPr b="1" sz="2400"/>
          </a:p>
        </p:txBody>
      </p:sp>
      <p:pic>
        <p:nvPicPr>
          <p:cNvPr id="185" name="Google Shape;185;p19"/>
          <p:cNvPicPr preferRelativeResize="0"/>
          <p:nvPr/>
        </p:nvPicPr>
        <p:blipFill>
          <a:blip r:embed="rId3">
            <a:alphaModFix/>
          </a:blip>
          <a:stretch>
            <a:fillRect/>
          </a:stretch>
        </p:blipFill>
        <p:spPr>
          <a:xfrm>
            <a:off x="3139900" y="2375950"/>
            <a:ext cx="3327951" cy="2661701"/>
          </a:xfrm>
          <a:prstGeom prst="rect">
            <a:avLst/>
          </a:prstGeom>
          <a:noFill/>
          <a:ln>
            <a:noFill/>
          </a:ln>
        </p:spPr>
      </p:pic>
      <p:pic>
        <p:nvPicPr>
          <p:cNvPr id="186" name="Google Shape;186;p19"/>
          <p:cNvPicPr preferRelativeResize="0"/>
          <p:nvPr/>
        </p:nvPicPr>
        <p:blipFill>
          <a:blip r:embed="rId4">
            <a:alphaModFix/>
          </a:blip>
          <a:stretch>
            <a:fillRect/>
          </a:stretch>
        </p:blipFill>
        <p:spPr>
          <a:xfrm>
            <a:off x="1369225" y="1461850"/>
            <a:ext cx="7357209" cy="914100"/>
          </a:xfrm>
          <a:prstGeom prst="rect">
            <a:avLst/>
          </a:prstGeom>
          <a:noFill/>
          <a:ln>
            <a:noFill/>
          </a:ln>
        </p:spPr>
      </p:pic>
      <p:pic>
        <p:nvPicPr>
          <p:cNvPr id="187" name="Google Shape;187;p19"/>
          <p:cNvPicPr preferRelativeResize="0"/>
          <p:nvPr/>
        </p:nvPicPr>
        <p:blipFill>
          <a:blip r:embed="rId5">
            <a:alphaModFix/>
          </a:blip>
          <a:stretch>
            <a:fillRect/>
          </a:stretch>
        </p:blipFill>
        <p:spPr>
          <a:xfrm>
            <a:off x="7050500" y="2375950"/>
            <a:ext cx="1597020" cy="2661700"/>
          </a:xfrm>
          <a:prstGeom prst="rect">
            <a:avLst/>
          </a:prstGeom>
          <a:noFill/>
          <a:ln>
            <a:noFill/>
          </a:ln>
        </p:spPr>
      </p:pic>
      <p:pic>
        <p:nvPicPr>
          <p:cNvPr id="188" name="Google Shape;188;p19"/>
          <p:cNvPicPr preferRelativeResize="0"/>
          <p:nvPr/>
        </p:nvPicPr>
        <p:blipFill rotWithShape="1">
          <a:blip r:embed="rId6">
            <a:alphaModFix/>
          </a:blip>
          <a:srcRect b="0" l="39818" r="15436" t="0"/>
          <a:stretch/>
        </p:blipFill>
        <p:spPr>
          <a:xfrm>
            <a:off x="607250" y="2375948"/>
            <a:ext cx="2199957" cy="266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723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t>Workflow</a:t>
            </a:r>
            <a:endParaRPr b="1" sz="2400"/>
          </a:p>
        </p:txBody>
      </p:sp>
      <p:pic>
        <p:nvPicPr>
          <p:cNvPr id="194" name="Google Shape;194;p20"/>
          <p:cNvPicPr preferRelativeResize="0"/>
          <p:nvPr/>
        </p:nvPicPr>
        <p:blipFill rotWithShape="1">
          <a:blip r:embed="rId3">
            <a:alphaModFix/>
          </a:blip>
          <a:srcRect b="0" l="0" r="0" t="0"/>
          <a:stretch/>
        </p:blipFill>
        <p:spPr>
          <a:xfrm>
            <a:off x="152400" y="1460250"/>
            <a:ext cx="8991606" cy="251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1"/>
          <p:cNvPicPr preferRelativeResize="0"/>
          <p:nvPr/>
        </p:nvPicPr>
        <p:blipFill rotWithShape="1">
          <a:blip r:embed="rId3">
            <a:alphaModFix/>
          </a:blip>
          <a:srcRect b="0" l="0" r="18824" t="0"/>
          <a:stretch/>
        </p:blipFill>
        <p:spPr>
          <a:xfrm>
            <a:off x="2805075" y="370776"/>
            <a:ext cx="2972625" cy="588690"/>
          </a:xfrm>
          <a:prstGeom prst="rect">
            <a:avLst/>
          </a:prstGeom>
          <a:noFill/>
          <a:ln>
            <a:noFill/>
          </a:ln>
        </p:spPr>
      </p:pic>
      <p:sp>
        <p:nvSpPr>
          <p:cNvPr id="200" name="Google Shape;200;p21"/>
          <p:cNvSpPr txBox="1"/>
          <p:nvPr/>
        </p:nvSpPr>
        <p:spPr>
          <a:xfrm>
            <a:off x="2805075" y="1198850"/>
            <a:ext cx="49962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Utilizes Kracken2 16S reference database. Matches  k-mer within a sequence to the lowest common ancestor (LCA) of all genomes containing the given k-mer. K-mer assignment helps designate taxa.</a:t>
            </a:r>
            <a:endParaRPr sz="1300">
              <a:solidFill>
                <a:schemeClr val="lt1"/>
              </a:solidFill>
              <a:latin typeface="Lato"/>
              <a:ea typeface="Lato"/>
              <a:cs typeface="Lato"/>
              <a:sym typeface="Lato"/>
            </a:endParaRPr>
          </a:p>
        </p:txBody>
      </p:sp>
      <p:pic>
        <p:nvPicPr>
          <p:cNvPr id="201" name="Google Shape;201;p21"/>
          <p:cNvPicPr preferRelativeResize="0"/>
          <p:nvPr/>
        </p:nvPicPr>
        <p:blipFill>
          <a:blip r:embed="rId4">
            <a:alphaModFix/>
          </a:blip>
          <a:stretch>
            <a:fillRect/>
          </a:stretch>
        </p:blipFill>
        <p:spPr>
          <a:xfrm>
            <a:off x="5958675" y="76925"/>
            <a:ext cx="3084924" cy="1176390"/>
          </a:xfrm>
          <a:prstGeom prst="rect">
            <a:avLst/>
          </a:prstGeom>
          <a:noFill/>
          <a:ln>
            <a:noFill/>
          </a:ln>
        </p:spPr>
      </p:pic>
      <p:pic>
        <p:nvPicPr>
          <p:cNvPr id="202" name="Google Shape;202;p21"/>
          <p:cNvPicPr preferRelativeResize="0"/>
          <p:nvPr/>
        </p:nvPicPr>
        <p:blipFill>
          <a:blip r:embed="rId5">
            <a:alphaModFix/>
          </a:blip>
          <a:stretch>
            <a:fillRect/>
          </a:stretch>
        </p:blipFill>
        <p:spPr>
          <a:xfrm>
            <a:off x="1092525" y="959475"/>
            <a:ext cx="1612575" cy="3914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000000"/>
      </a:lt1>
      <a:dk2>
        <a:srgbClr val="000000"/>
      </a:dk2>
      <a:lt2>
        <a:srgbClr val="000000"/>
      </a:lt2>
      <a:accent1>
        <a:srgbClr val="DABF24"/>
      </a:accent1>
      <a:accent2>
        <a:srgbClr val="DABF24"/>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